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embeddedFontLst>
    <p:embeddedFont>
      <p:font typeface="Lustria"/>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hgUtU3zA1f4UOLt7Bt3Wr4Kmo6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Lustria-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showMasterSp="0" type="title">
  <p:cSld name="TITLE">
    <p:spTree>
      <p:nvGrpSpPr>
        <p:cNvPr id="14" name="Shape 14"/>
        <p:cNvGrpSpPr/>
        <p:nvPr/>
      </p:nvGrpSpPr>
      <p:grpSpPr>
        <a:xfrm>
          <a:off x="0" y="0"/>
          <a:ext cx="0" cy="0"/>
          <a:chOff x="0" y="0"/>
          <a:chExt cx="0" cy="0"/>
        </a:xfrm>
      </p:grpSpPr>
      <p:sp>
        <p:nvSpPr>
          <p:cNvPr id="15" name="Google Shape;15;p3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0"/>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0"/>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19" name="Google Shape;19;p3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cxnSp>
        <p:nvCxnSpPr>
          <p:cNvPr id="22" name="Google Shape;22;p30"/>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83" name="Shape 83"/>
        <p:cNvGrpSpPr/>
        <p:nvPr/>
      </p:nvGrpSpPr>
      <p:grpSpPr>
        <a:xfrm>
          <a:off x="0" y="0"/>
          <a:ext cx="0" cy="0"/>
          <a:chOff x="0" y="0"/>
          <a:chExt cx="0" cy="0"/>
        </a:xfrm>
      </p:grpSpPr>
      <p:sp>
        <p:nvSpPr>
          <p:cNvPr id="84" name="Google Shape;84;p3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39"/>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6" name="Google Shape;86;p3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showMasterSp="0" type="vertTitleAndTx">
  <p:cSld name="VERTICAL_TITLE_AND_VERTICAL_TEXT">
    <p:spTree>
      <p:nvGrpSpPr>
        <p:cNvPr id="89" name="Shape 89"/>
        <p:cNvGrpSpPr/>
        <p:nvPr/>
      </p:nvGrpSpPr>
      <p:grpSpPr>
        <a:xfrm>
          <a:off x="0" y="0"/>
          <a:ext cx="0" cy="0"/>
          <a:chOff x="0" y="0"/>
          <a:chExt cx="0" cy="0"/>
        </a:xfrm>
      </p:grpSpPr>
      <p:sp>
        <p:nvSpPr>
          <p:cNvPr id="90" name="Google Shape;90;p4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0"/>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40"/>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 name="Google Shape;94;p4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showMasterSp="0" type="blank">
  <p:cSld name="BLANK">
    <p:spTree>
      <p:nvGrpSpPr>
        <p:cNvPr id="23" name="Shape 23"/>
        <p:cNvGrpSpPr/>
        <p:nvPr/>
      </p:nvGrpSpPr>
      <p:grpSpPr>
        <a:xfrm>
          <a:off x="0" y="0"/>
          <a:ext cx="0" cy="0"/>
          <a:chOff x="0" y="0"/>
          <a:chExt cx="0" cy="0"/>
        </a:xfrm>
      </p:grpSpPr>
      <p:sp>
        <p:nvSpPr>
          <p:cNvPr id="24" name="Google Shape;24;p31"/>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1"/>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29" name="Shape 29"/>
        <p:cNvGrpSpPr/>
        <p:nvPr/>
      </p:nvGrpSpPr>
      <p:grpSpPr>
        <a:xfrm>
          <a:off x="0" y="0"/>
          <a:ext cx="0" cy="0"/>
          <a:chOff x="0" y="0"/>
          <a:chExt cx="0" cy="0"/>
        </a:xfrm>
      </p:grpSpPr>
      <p:sp>
        <p:nvSpPr>
          <p:cNvPr id="30" name="Google Shape;30;p3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2" name="Google Shape;32;p3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showMasterSp="0" type="secHead">
  <p:cSld name="SECTION_HEADER">
    <p:bg>
      <p:bgPr>
        <a:solidFill>
          <a:schemeClr val="lt1"/>
        </a:solidFill>
      </p:bgPr>
    </p:bg>
    <p:spTree>
      <p:nvGrpSpPr>
        <p:cNvPr id="35" name="Shape 35"/>
        <p:cNvGrpSpPr/>
        <p:nvPr/>
      </p:nvGrpSpPr>
      <p:grpSpPr>
        <a:xfrm>
          <a:off x="0" y="0"/>
          <a:ext cx="0" cy="0"/>
          <a:chOff x="0" y="0"/>
          <a:chExt cx="0" cy="0"/>
        </a:xfrm>
      </p:grpSpPr>
      <p:sp>
        <p:nvSpPr>
          <p:cNvPr id="36" name="Google Shape;36;p3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3"/>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3"/>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3"/>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0" name="Google Shape;40;p3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cxnSp>
        <p:nvCxnSpPr>
          <p:cNvPr id="43" name="Google Shape;43;p33"/>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44" name="Shape 44"/>
        <p:cNvGrpSpPr/>
        <p:nvPr/>
      </p:nvGrpSpPr>
      <p:grpSpPr>
        <a:xfrm>
          <a:off x="0" y="0"/>
          <a:ext cx="0" cy="0"/>
          <a:chOff x="0" y="0"/>
          <a:chExt cx="0" cy="0"/>
        </a:xfrm>
      </p:grpSpPr>
      <p:sp>
        <p:nvSpPr>
          <p:cNvPr id="45" name="Google Shape;45;p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4"/>
          <p:cNvSpPr txBox="1"/>
          <p:nvPr>
            <p:ph idx="1" type="body"/>
          </p:nvPr>
        </p:nvSpPr>
        <p:spPr>
          <a:xfrm>
            <a:off x="1097278"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 name="Google Shape;47;p34"/>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8" name="Google Shape;48;p3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51" name="Shape 51"/>
        <p:cNvGrpSpPr/>
        <p:nvPr/>
      </p:nvGrpSpPr>
      <p:grpSpPr>
        <a:xfrm>
          <a:off x="0" y="0"/>
          <a:ext cx="0" cy="0"/>
          <a:chOff x="0" y="0"/>
          <a:chExt cx="0" cy="0"/>
        </a:xfrm>
      </p:grpSpPr>
      <p:sp>
        <p:nvSpPr>
          <p:cNvPr id="52" name="Google Shape;52;p3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35"/>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4" name="Google Shape;54;p35"/>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35"/>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6" name="Google Shape;56;p35"/>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7" name="Google Shape;57;p3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60" name="Shape 60"/>
        <p:cNvGrpSpPr/>
        <p:nvPr/>
      </p:nvGrpSpPr>
      <p:grpSpPr>
        <a:xfrm>
          <a:off x="0" y="0"/>
          <a:ext cx="0" cy="0"/>
          <a:chOff x="0" y="0"/>
          <a:chExt cx="0" cy="0"/>
        </a:xfrm>
      </p:grpSpPr>
      <p:sp>
        <p:nvSpPr>
          <p:cNvPr id="61" name="Google Shape;61;p3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showMasterSp="0" type="objTx">
  <p:cSld name="OBJECT_WITH_CAPTION_TEXT">
    <p:spTree>
      <p:nvGrpSpPr>
        <p:cNvPr id="65" name="Shape 65"/>
        <p:cNvGrpSpPr/>
        <p:nvPr/>
      </p:nvGrpSpPr>
      <p:grpSpPr>
        <a:xfrm>
          <a:off x="0" y="0"/>
          <a:ext cx="0" cy="0"/>
          <a:chOff x="0" y="0"/>
          <a:chExt cx="0" cy="0"/>
        </a:xfrm>
      </p:grpSpPr>
      <p:sp>
        <p:nvSpPr>
          <p:cNvPr id="66" name="Google Shape;66;p37"/>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7"/>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7"/>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7"/>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37"/>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1" name="Google Shape;71;p37"/>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7"/>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showMasterSp="0" type="picTx">
  <p:cSld name="PICTURE_WITH_CAPTION_TEXT">
    <p:spTree>
      <p:nvGrpSpPr>
        <p:cNvPr id="74" name="Shape 74"/>
        <p:cNvGrpSpPr/>
        <p:nvPr/>
      </p:nvGrpSpPr>
      <p:grpSpPr>
        <a:xfrm>
          <a:off x="0" y="0"/>
          <a:ext cx="0" cy="0"/>
          <a:chOff x="0" y="0"/>
          <a:chExt cx="0" cy="0"/>
        </a:xfrm>
      </p:grpSpPr>
      <p:sp>
        <p:nvSpPr>
          <p:cNvPr id="75" name="Google Shape;75;p38"/>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8"/>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8"/>
          <p:cNvSpPr txBox="1"/>
          <p:nvPr>
            <p:ph type="title"/>
          </p:nvPr>
        </p:nvSpPr>
        <p:spPr>
          <a:xfrm>
            <a:off x="1097280" y="5074920"/>
            <a:ext cx="10113645"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38"/>
          <p:cNvSpPr/>
          <p:nvPr>
            <p:ph idx="2" type="pic"/>
          </p:nvPr>
        </p:nvSpPr>
        <p:spPr>
          <a:xfrm>
            <a:off x="15" y="0"/>
            <a:ext cx="12191985" cy="4915076"/>
          </a:xfrm>
          <a:prstGeom prst="rect">
            <a:avLst/>
          </a:prstGeom>
          <a:solidFill>
            <a:srgbClr val="D7D0C0"/>
          </a:solidFill>
          <a:ln>
            <a:noFill/>
          </a:ln>
        </p:spPr>
      </p:sp>
      <p:sp>
        <p:nvSpPr>
          <p:cNvPr id="79" name="Google Shape;79;p38"/>
          <p:cNvSpPr txBox="1"/>
          <p:nvPr>
            <p:ph idx="1" type="body"/>
          </p:nvPr>
        </p:nvSpPr>
        <p:spPr>
          <a:xfrm>
            <a:off x="1097280" y="5907024"/>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0" name="Google Shape;80;p3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9"/>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29"/>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2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29"/>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 name="Google Shape;10;p2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2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cxnSp>
        <p:nvCxnSpPr>
          <p:cNvPr id="13" name="Google Shape;13;p29"/>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slide" Target="/ppt/slides/slide2.xml"/><Relationship Id="rId4" Type="http://schemas.openxmlformats.org/officeDocument/2006/relationships/image" Target="../media/image5.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slide" Target="/ppt/slides/slide2.xml"/><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slide" Target="/ppt/slides/slide2.xml"/><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slide" Target="/ppt/slides/slide2.xml"/><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slide" Target="/ppt/slides/slide2.xml"/><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slide" Target="/ppt/slides/slide2.xml"/><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slide" Target="/ppt/slides/slide2.xml"/><Relationship Id="rId6"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slide" Target="/ppt/slides/slide2.xml"/><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slide" Target="/ppt/slides/slide2.xml"/><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slide" Target="/ppt/slides/slide2.xml"/><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20" Type="http://schemas.openxmlformats.org/officeDocument/2006/relationships/slide" Target="/ppt/slides/slide25.xml"/><Relationship Id="rId11" Type="http://schemas.openxmlformats.org/officeDocument/2006/relationships/slide" Target="/ppt/slides/slide14.xml"/><Relationship Id="rId22" Type="http://schemas.openxmlformats.org/officeDocument/2006/relationships/slide" Target="/ppt/slides/slide27.xml"/><Relationship Id="rId10" Type="http://schemas.openxmlformats.org/officeDocument/2006/relationships/slide" Target="/ppt/slides/slide13.xml"/><Relationship Id="rId21" Type="http://schemas.openxmlformats.org/officeDocument/2006/relationships/slide" Target="/ppt/slides/slide26.xml"/><Relationship Id="rId13" Type="http://schemas.openxmlformats.org/officeDocument/2006/relationships/slide" Target="/ppt/slides/slide16.xml"/><Relationship Id="rId12" Type="http://schemas.openxmlformats.org/officeDocument/2006/relationships/slide" Target="/ppt/slides/slide15.xml"/><Relationship Id="rId23" Type="http://schemas.openxmlformats.org/officeDocument/2006/relationships/slide" Target="/ppt/slides/slide28.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1.xml"/><Relationship Id="rId15" Type="http://schemas.openxmlformats.org/officeDocument/2006/relationships/slide" Target="/ppt/slides/slide18.xml"/><Relationship Id="rId14" Type="http://schemas.openxmlformats.org/officeDocument/2006/relationships/slide" Target="/ppt/slides/slide17.xml"/><Relationship Id="rId17" Type="http://schemas.openxmlformats.org/officeDocument/2006/relationships/slide" Target="/ppt/slides/slide22.xml"/><Relationship Id="rId16" Type="http://schemas.openxmlformats.org/officeDocument/2006/relationships/slide" Target="/ppt/slides/slide19.xml"/><Relationship Id="rId5" Type="http://schemas.openxmlformats.org/officeDocument/2006/relationships/slide" Target="/ppt/slides/slide6.xml"/><Relationship Id="rId19" Type="http://schemas.openxmlformats.org/officeDocument/2006/relationships/slide" Target="/ppt/slides/slide24.xml"/><Relationship Id="rId6" Type="http://schemas.openxmlformats.org/officeDocument/2006/relationships/slide" Target="/ppt/slides/slide7.xml"/><Relationship Id="rId18" Type="http://schemas.openxmlformats.org/officeDocument/2006/relationships/slide" Target="/ppt/slides/slide23.xml"/><Relationship Id="rId7" Type="http://schemas.openxmlformats.org/officeDocument/2006/relationships/slide" Target="/ppt/slides/slide9.xml"/><Relationship Id="rId8" Type="http://schemas.openxmlformats.org/officeDocument/2006/relationships/slide" Target="/ppt/slides/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slide" Target="/ppt/slides/slide2.xml"/><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slide" Target="/ppt/slides/slide2.xml"/><Relationship Id="rId6"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slide" Target="/ppt/slides/slide2.xml"/><Relationship Id="rId4" Type="http://schemas.openxmlformats.org/officeDocument/2006/relationships/image" Target="../media/image5.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slide" Target="/ppt/slides/slide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slide" Target="/ppt/slides/slide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slide" Target="/ppt/slides/slide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slide" Target="/ppt/slides/slide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slide" Target="/ppt/slides/slide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slide" Target="/ppt/slides/slide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slide" Target="/ppt/slides/slide2.xml"/><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slide" Target="/ppt/slides/slide2.xml"/><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slide" Target="/ppt/slides/slide2.xml"/><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image" Target="../media/image5.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slide" Target="/ppt/slides/slide2.xml"/><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1"/>
          <p:cNvSpPr txBox="1"/>
          <p:nvPr/>
        </p:nvSpPr>
        <p:spPr>
          <a:xfrm>
            <a:off x="4206240" y="1115568"/>
            <a:ext cx="4315968"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it-IT" sz="4000" u="none" cap="none" strike="noStrike">
                <a:solidFill>
                  <a:schemeClr val="lt1"/>
                </a:solidFill>
                <a:latin typeface="Lustria"/>
                <a:ea typeface="Lustria"/>
                <a:cs typeface="Lustria"/>
                <a:sym typeface="Lustria"/>
              </a:rPr>
              <a:t>INFERNO DANTESCO</a:t>
            </a:r>
            <a:endParaRPr b="1" i="0" sz="4000" u="none" cap="none" strike="noStrike">
              <a:solidFill>
                <a:schemeClr val="lt1"/>
              </a:solidFill>
              <a:latin typeface="Lustria"/>
              <a:ea typeface="Lustria"/>
              <a:cs typeface="Lustria"/>
              <a:sym typeface="Lustria"/>
            </a:endParaRPr>
          </a:p>
        </p:txBody>
      </p:sp>
      <p:sp>
        <p:nvSpPr>
          <p:cNvPr id="102" name="Google Shape;102;p1"/>
          <p:cNvSpPr txBox="1"/>
          <p:nvPr/>
        </p:nvSpPr>
        <p:spPr>
          <a:xfrm>
            <a:off x="1161303" y="3995925"/>
            <a:ext cx="341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it-IT" sz="1800" u="none" cap="none" strike="noStrike">
                <a:solidFill>
                  <a:schemeClr val="lt1"/>
                </a:solidFill>
                <a:latin typeface="Lustria"/>
                <a:ea typeface="Lustria"/>
                <a:cs typeface="Lustria"/>
                <a:sym typeface="Lustria"/>
              </a:rPr>
              <a:t>Riccardo Sabbatini Peverieri</a:t>
            </a:r>
            <a:endParaRPr b="1" sz="1800">
              <a:solidFill>
                <a:schemeClr val="lt1"/>
              </a:solidFill>
              <a:latin typeface="Lustria"/>
              <a:ea typeface="Lustria"/>
              <a:cs typeface="Lustria"/>
              <a:sym typeface="Lustria"/>
            </a:endParaRPr>
          </a:p>
        </p:txBody>
      </p:sp>
      <p:sp>
        <p:nvSpPr>
          <p:cNvPr id="103" name="Google Shape;103;p1"/>
          <p:cNvSpPr/>
          <p:nvPr/>
        </p:nvSpPr>
        <p:spPr>
          <a:xfrm>
            <a:off x="9143873" y="3995928"/>
            <a:ext cx="18213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chemeClr val="lt1"/>
                </a:solidFill>
                <a:latin typeface="Lustria"/>
                <a:ea typeface="Lustria"/>
                <a:cs typeface="Lustria"/>
                <a:sym typeface="Lustria"/>
              </a:rPr>
              <a:t>3BM 12/03/2023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0"/>
          <p:cNvSpPr/>
          <p:nvPr/>
        </p:nvSpPr>
        <p:spPr>
          <a:xfrm>
            <a:off x="1155192" y="1233762"/>
            <a:ext cx="5273040" cy="36933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All’inizio del 1300 Dante è un politico e un poeta di successo ma in realtà è un uomo distrutto. Ha appena perso l’amore della sua vita Beatrice, morta giovanissima. Nella divina commedia Dante elegge Beatrice a suo angelo protettore ed è lei che incarica Virgilio di accompagnare l’amato tra i pericoli dell’inferno in attesa di ricongiungersi per sempre con lui.</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Privato del suo grande amore Dante si dedica completamente alla politica ma nel 1302 viene accusato di corruzione e condannato all’esilio. È in questo momento di confuso pellegrinaggio che prende vita l’idea di scrivere l’Inferno con una forza esplosiva. </a:t>
            </a:r>
            <a:endParaRPr sz="1800">
              <a:solidFill>
                <a:schemeClr val="dk1"/>
              </a:solidFill>
              <a:latin typeface="Calibri"/>
              <a:ea typeface="Calibri"/>
              <a:cs typeface="Calibri"/>
              <a:sym typeface="Calibri"/>
            </a:endParaRPr>
          </a:p>
        </p:txBody>
      </p:sp>
      <p:sp>
        <p:nvSpPr>
          <p:cNvPr id="174" name="Google Shape;174;p10"/>
          <p:cNvSpPr txBox="1"/>
          <p:nvPr/>
        </p:nvSpPr>
        <p:spPr>
          <a:xfrm>
            <a:off x="1155192" y="772097"/>
            <a:ext cx="30906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DANTE AUTORE</a:t>
            </a:r>
            <a:endParaRPr b="1" sz="2400">
              <a:solidFill>
                <a:srgbClr val="FF0000"/>
              </a:solidFill>
              <a:latin typeface="Calibri"/>
              <a:ea typeface="Calibri"/>
              <a:cs typeface="Calibri"/>
              <a:sym typeface="Calibri"/>
            </a:endParaRPr>
          </a:p>
        </p:txBody>
      </p:sp>
      <p:pic>
        <p:nvPicPr>
          <p:cNvPr id="175" name="Google Shape;175;p10">
            <a:hlinkClick action="ppaction://hlinksldjump" r:id="rId3"/>
          </p:cNvPr>
          <p:cNvPicPr preferRelativeResize="0"/>
          <p:nvPr/>
        </p:nvPicPr>
        <p:blipFill rotWithShape="1">
          <a:blip r:embed="rId4">
            <a:alphaModFix/>
          </a:blip>
          <a:srcRect b="0" l="0" r="0" t="0"/>
          <a:stretch/>
        </p:blipFill>
        <p:spPr>
          <a:xfrm flipH="1">
            <a:off x="11477973" y="5769864"/>
            <a:ext cx="564675" cy="441388"/>
          </a:xfrm>
          <a:prstGeom prst="rect">
            <a:avLst/>
          </a:prstGeom>
          <a:noFill/>
          <a:ln>
            <a:noFill/>
          </a:ln>
        </p:spPr>
      </p:pic>
      <p:pic>
        <p:nvPicPr>
          <p:cNvPr id="176" name="Google Shape;176;p10"/>
          <p:cNvPicPr preferRelativeResize="0"/>
          <p:nvPr/>
        </p:nvPicPr>
        <p:blipFill rotWithShape="1">
          <a:blip r:embed="rId5">
            <a:alphaModFix/>
          </a:blip>
          <a:srcRect b="0" l="0" r="0" t="0"/>
          <a:stretch/>
        </p:blipFill>
        <p:spPr>
          <a:xfrm>
            <a:off x="7578853" y="970324"/>
            <a:ext cx="2778271" cy="42201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1"/>
          <p:cNvSpPr/>
          <p:nvPr/>
        </p:nvSpPr>
        <p:spPr>
          <a:xfrm>
            <a:off x="1155192" y="1233762"/>
            <a:ext cx="8610600"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Dopo aver attraversato la porta dell’inferno Dante riapre gli occhi nel buio e vede di fronte a lui una figura inquietante, Caronte, colui che accompagna i dannati nei gironi dei peccatori. Il Caronte Dantesco è stato ritratto in molti modi diversi. </a:t>
            </a:r>
            <a:endParaRPr sz="1800">
              <a:solidFill>
                <a:schemeClr val="dk1"/>
              </a:solidFill>
              <a:latin typeface="Calibri"/>
              <a:ea typeface="Calibri"/>
              <a:cs typeface="Calibri"/>
              <a:sym typeface="Calibri"/>
            </a:endParaRPr>
          </a:p>
        </p:txBody>
      </p:sp>
      <p:pic>
        <p:nvPicPr>
          <p:cNvPr id="182" name="Google Shape;182;p11"/>
          <p:cNvPicPr preferRelativeResize="0"/>
          <p:nvPr/>
        </p:nvPicPr>
        <p:blipFill rotWithShape="1">
          <a:blip r:embed="rId3">
            <a:alphaModFix/>
          </a:blip>
          <a:srcRect b="0" l="9046" r="5894" t="0"/>
          <a:stretch/>
        </p:blipFill>
        <p:spPr>
          <a:xfrm>
            <a:off x="1822704" y="2467537"/>
            <a:ext cx="3410712" cy="2673175"/>
          </a:xfrm>
          <a:prstGeom prst="rect">
            <a:avLst/>
          </a:prstGeom>
          <a:noFill/>
          <a:ln>
            <a:noFill/>
          </a:ln>
        </p:spPr>
      </p:pic>
      <p:pic>
        <p:nvPicPr>
          <p:cNvPr id="183" name="Google Shape;183;p11"/>
          <p:cNvPicPr preferRelativeResize="0"/>
          <p:nvPr/>
        </p:nvPicPr>
        <p:blipFill rotWithShape="1">
          <a:blip r:embed="rId4">
            <a:alphaModFix/>
          </a:blip>
          <a:srcRect b="0" l="0" r="0" t="0"/>
          <a:stretch/>
        </p:blipFill>
        <p:spPr>
          <a:xfrm>
            <a:off x="6751071" y="2467537"/>
            <a:ext cx="2914136" cy="2673175"/>
          </a:xfrm>
          <a:prstGeom prst="rect">
            <a:avLst/>
          </a:prstGeom>
          <a:noFill/>
          <a:ln>
            <a:noFill/>
          </a:ln>
        </p:spPr>
      </p:pic>
      <p:sp>
        <p:nvSpPr>
          <p:cNvPr id="184" name="Google Shape;184;p11"/>
          <p:cNvSpPr/>
          <p:nvPr/>
        </p:nvSpPr>
        <p:spPr>
          <a:xfrm>
            <a:off x="2341356" y="5266491"/>
            <a:ext cx="188756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Calibri"/>
                <a:ea typeface="Calibri"/>
                <a:cs typeface="Calibri"/>
                <a:sym typeface="Calibri"/>
              </a:rPr>
              <a:t>Convoi Royale J.R. Koko</a:t>
            </a:r>
            <a:endParaRPr sz="1400">
              <a:solidFill>
                <a:schemeClr val="dk1"/>
              </a:solidFill>
              <a:latin typeface="Calibri"/>
              <a:ea typeface="Calibri"/>
              <a:cs typeface="Calibri"/>
              <a:sym typeface="Calibri"/>
            </a:endParaRPr>
          </a:p>
        </p:txBody>
      </p:sp>
      <p:sp>
        <p:nvSpPr>
          <p:cNvPr id="185" name="Google Shape;185;p11"/>
          <p:cNvSpPr/>
          <p:nvPr/>
        </p:nvSpPr>
        <p:spPr>
          <a:xfrm>
            <a:off x="7394454" y="5189547"/>
            <a:ext cx="16273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Giudizio Universale </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Michelangelo</a:t>
            </a:r>
            <a:endParaRPr sz="1400">
              <a:solidFill>
                <a:schemeClr val="dk1"/>
              </a:solidFill>
              <a:latin typeface="Calibri"/>
              <a:ea typeface="Calibri"/>
              <a:cs typeface="Calibri"/>
              <a:sym typeface="Calibri"/>
            </a:endParaRPr>
          </a:p>
        </p:txBody>
      </p:sp>
      <p:sp>
        <p:nvSpPr>
          <p:cNvPr id="186" name="Google Shape;186;p11"/>
          <p:cNvSpPr txBox="1"/>
          <p:nvPr/>
        </p:nvSpPr>
        <p:spPr>
          <a:xfrm>
            <a:off x="1155192" y="772097"/>
            <a:ext cx="30906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CARONTE</a:t>
            </a:r>
            <a:endParaRPr b="1" sz="2400">
              <a:solidFill>
                <a:srgbClr val="FF0000"/>
              </a:solidFill>
              <a:latin typeface="Calibri"/>
              <a:ea typeface="Calibri"/>
              <a:cs typeface="Calibri"/>
              <a:sym typeface="Calibri"/>
            </a:endParaRPr>
          </a:p>
        </p:txBody>
      </p:sp>
      <p:pic>
        <p:nvPicPr>
          <p:cNvPr id="187" name="Google Shape;187;p11">
            <a:hlinkClick action="ppaction://hlinksldjump" r:id="rId5"/>
          </p:cNvPr>
          <p:cNvPicPr preferRelativeResize="0"/>
          <p:nvPr/>
        </p:nvPicPr>
        <p:blipFill rotWithShape="1">
          <a:blip r:embed="rId6">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2"/>
          <p:cNvSpPr/>
          <p:nvPr/>
        </p:nvSpPr>
        <p:spPr>
          <a:xfrm>
            <a:off x="1447800" y="1215474"/>
            <a:ext cx="4468368"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Per tutti però Caronte è il vecchio arcigno immaginato da uno dei più grandi illustratori del ‘900, Gustav Doré. Le illustrazioni del pittore sono moderne e dirette, guardandole il pubblico del XIX secolo trovava subito una via per comprendere il poema di Dante.</a:t>
            </a:r>
            <a:endParaRPr sz="1800">
              <a:solidFill>
                <a:schemeClr val="dk1"/>
              </a:solidFill>
              <a:latin typeface="Calibri"/>
              <a:ea typeface="Calibri"/>
              <a:cs typeface="Calibri"/>
              <a:sym typeface="Calibri"/>
            </a:endParaRPr>
          </a:p>
        </p:txBody>
      </p:sp>
      <p:pic>
        <p:nvPicPr>
          <p:cNvPr id="193" name="Google Shape;193;p12"/>
          <p:cNvPicPr preferRelativeResize="0"/>
          <p:nvPr/>
        </p:nvPicPr>
        <p:blipFill rotWithShape="1">
          <a:blip r:embed="rId3">
            <a:alphaModFix/>
          </a:blip>
          <a:srcRect b="0" l="0" r="0" t="0"/>
          <a:stretch/>
        </p:blipFill>
        <p:spPr>
          <a:xfrm>
            <a:off x="7105140" y="448056"/>
            <a:ext cx="3656323" cy="4636008"/>
          </a:xfrm>
          <a:prstGeom prst="rect">
            <a:avLst/>
          </a:prstGeom>
          <a:noFill/>
          <a:ln>
            <a:noFill/>
          </a:ln>
        </p:spPr>
      </p:pic>
      <p:sp>
        <p:nvSpPr>
          <p:cNvPr id="194" name="Google Shape;194;p12"/>
          <p:cNvSpPr txBox="1"/>
          <p:nvPr/>
        </p:nvSpPr>
        <p:spPr>
          <a:xfrm>
            <a:off x="7196328" y="5084064"/>
            <a:ext cx="356513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Caronte</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Gustav Dorè, 1861</a:t>
            </a:r>
            <a:endParaRPr sz="1400">
              <a:solidFill>
                <a:schemeClr val="dk1"/>
              </a:solidFill>
              <a:latin typeface="Calibri"/>
              <a:ea typeface="Calibri"/>
              <a:cs typeface="Calibri"/>
              <a:sym typeface="Calibri"/>
            </a:endParaRPr>
          </a:p>
        </p:txBody>
      </p:sp>
      <p:pic>
        <p:nvPicPr>
          <p:cNvPr id="195" name="Google Shape;195;p12">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p:nvPr/>
        </p:nvSpPr>
        <p:spPr>
          <a:xfrm>
            <a:off x="1155192" y="1233762"/>
            <a:ext cx="3855720"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Giunto al girone dei lussuriosi Dante è sorpreso da una tempesta. È il groviglio degli amanti, anime appassionate e sconvolte dai sensi come lo erano in vita. Dalla bufera emergono due corpi, Paolo e Francesca. </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Questa immagine è rappresentata nel dipinto di Dante Gabriel Rossetti.</a:t>
            </a:r>
            <a:endParaRPr sz="1800">
              <a:solidFill>
                <a:schemeClr val="dk1"/>
              </a:solidFill>
              <a:latin typeface="Calibri"/>
              <a:ea typeface="Calibri"/>
              <a:cs typeface="Calibri"/>
              <a:sym typeface="Calibri"/>
            </a:endParaRPr>
          </a:p>
        </p:txBody>
      </p:sp>
      <p:pic>
        <p:nvPicPr>
          <p:cNvPr id="201" name="Google Shape;201;p13"/>
          <p:cNvPicPr preferRelativeResize="0"/>
          <p:nvPr/>
        </p:nvPicPr>
        <p:blipFill rotWithShape="1">
          <a:blip r:embed="rId3">
            <a:alphaModFix/>
          </a:blip>
          <a:srcRect b="0" l="0" r="0" t="0"/>
          <a:stretch/>
        </p:blipFill>
        <p:spPr>
          <a:xfrm>
            <a:off x="6318357" y="1209914"/>
            <a:ext cx="4653841" cy="2618314"/>
          </a:xfrm>
          <a:prstGeom prst="rect">
            <a:avLst/>
          </a:prstGeom>
          <a:noFill/>
          <a:ln>
            <a:noFill/>
          </a:ln>
        </p:spPr>
      </p:pic>
      <p:sp>
        <p:nvSpPr>
          <p:cNvPr id="202" name="Google Shape;202;p13"/>
          <p:cNvSpPr/>
          <p:nvPr/>
        </p:nvSpPr>
        <p:spPr>
          <a:xfrm>
            <a:off x="7545136" y="3920990"/>
            <a:ext cx="220028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Paolo e Francesca da Rimini</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Dante Gabriel Rossetti</a:t>
            </a:r>
            <a:endParaRPr sz="1400">
              <a:solidFill>
                <a:schemeClr val="dk1"/>
              </a:solidFill>
              <a:latin typeface="Calibri"/>
              <a:ea typeface="Calibri"/>
              <a:cs typeface="Calibri"/>
              <a:sym typeface="Calibri"/>
            </a:endParaRPr>
          </a:p>
        </p:txBody>
      </p:sp>
      <p:sp>
        <p:nvSpPr>
          <p:cNvPr id="203" name="Google Shape;203;p13"/>
          <p:cNvSpPr txBox="1"/>
          <p:nvPr/>
        </p:nvSpPr>
        <p:spPr>
          <a:xfrm>
            <a:off x="1155192" y="772097"/>
            <a:ext cx="42580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CANTO V, PAOLO E FRANCESCA</a:t>
            </a:r>
            <a:endParaRPr b="1" sz="2400">
              <a:solidFill>
                <a:srgbClr val="FF0000"/>
              </a:solidFill>
              <a:latin typeface="Calibri"/>
              <a:ea typeface="Calibri"/>
              <a:cs typeface="Calibri"/>
              <a:sym typeface="Calibri"/>
            </a:endParaRPr>
          </a:p>
        </p:txBody>
      </p:sp>
      <p:pic>
        <p:nvPicPr>
          <p:cNvPr id="204" name="Google Shape;204;p13">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4"/>
          <p:cNvSpPr/>
          <p:nvPr/>
        </p:nvSpPr>
        <p:spPr>
          <a:xfrm>
            <a:off x="1155192" y="1233762"/>
            <a:ext cx="4523232"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Sempre più terrorizzato Dante è costretto a proseguire sul fiume Stige. All’improvviso viene assalito dagli Iracondi, dannati che accecati dalla furia tentano di trascinarlo in acqua.</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Tra gli iracondi riconosce Filippo Argenti, l’uomo che l’aveva condannato all’esilio. Per la prima volta nel poema il desiderio di vendetta s’impadronisce di Dante, che aizza gli altri dannati contro Argenti. </a:t>
            </a:r>
            <a:endParaRPr sz="1800">
              <a:solidFill>
                <a:schemeClr val="dk1"/>
              </a:solidFill>
              <a:latin typeface="Calibri"/>
              <a:ea typeface="Calibri"/>
              <a:cs typeface="Calibri"/>
              <a:sym typeface="Calibri"/>
            </a:endParaRPr>
          </a:p>
        </p:txBody>
      </p:sp>
      <p:pic>
        <p:nvPicPr>
          <p:cNvPr id="210" name="Google Shape;210;p14"/>
          <p:cNvPicPr preferRelativeResize="0"/>
          <p:nvPr/>
        </p:nvPicPr>
        <p:blipFill rotWithShape="1">
          <a:blip r:embed="rId3">
            <a:alphaModFix/>
          </a:blip>
          <a:srcRect b="0" l="0" r="0" t="0"/>
          <a:stretch/>
        </p:blipFill>
        <p:spPr>
          <a:xfrm>
            <a:off x="7421784" y="599590"/>
            <a:ext cx="3442517" cy="4331834"/>
          </a:xfrm>
          <a:prstGeom prst="rect">
            <a:avLst/>
          </a:prstGeom>
          <a:noFill/>
          <a:ln>
            <a:noFill/>
          </a:ln>
        </p:spPr>
      </p:pic>
      <p:sp>
        <p:nvSpPr>
          <p:cNvPr id="211" name="Google Shape;211;p14"/>
          <p:cNvSpPr/>
          <p:nvPr/>
        </p:nvSpPr>
        <p:spPr>
          <a:xfrm>
            <a:off x="8058545" y="4931424"/>
            <a:ext cx="241130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Dante incontra Filippo Argenti </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Gustav Doré, 1861</a:t>
            </a:r>
            <a:endParaRPr sz="1400">
              <a:solidFill>
                <a:schemeClr val="dk1"/>
              </a:solidFill>
              <a:latin typeface="Calibri"/>
              <a:ea typeface="Calibri"/>
              <a:cs typeface="Calibri"/>
              <a:sym typeface="Calibri"/>
            </a:endParaRPr>
          </a:p>
        </p:txBody>
      </p:sp>
      <p:sp>
        <p:nvSpPr>
          <p:cNvPr id="212" name="Google Shape;212;p14"/>
          <p:cNvSpPr txBox="1"/>
          <p:nvPr/>
        </p:nvSpPr>
        <p:spPr>
          <a:xfrm>
            <a:off x="1155192" y="772097"/>
            <a:ext cx="44043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FILIPPO ARGENTI E GLI IRACONDI</a:t>
            </a:r>
            <a:endParaRPr b="1" sz="2400">
              <a:solidFill>
                <a:srgbClr val="FF0000"/>
              </a:solidFill>
              <a:latin typeface="Calibri"/>
              <a:ea typeface="Calibri"/>
              <a:cs typeface="Calibri"/>
              <a:sym typeface="Calibri"/>
            </a:endParaRPr>
          </a:p>
        </p:txBody>
      </p:sp>
      <p:pic>
        <p:nvPicPr>
          <p:cNvPr id="213" name="Google Shape;213;p14">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5"/>
          <p:cNvSpPr txBox="1"/>
          <p:nvPr/>
        </p:nvSpPr>
        <p:spPr>
          <a:xfrm>
            <a:off x="1155192" y="772097"/>
            <a:ext cx="51907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LA FORZA PER AFFRONTARE IL VIAGGIO</a:t>
            </a:r>
            <a:endParaRPr b="1" sz="2400">
              <a:solidFill>
                <a:srgbClr val="FF0000"/>
              </a:solidFill>
              <a:latin typeface="Calibri"/>
              <a:ea typeface="Calibri"/>
              <a:cs typeface="Calibri"/>
              <a:sym typeface="Calibri"/>
            </a:endParaRPr>
          </a:p>
        </p:txBody>
      </p:sp>
      <p:sp>
        <p:nvSpPr>
          <p:cNvPr id="219" name="Google Shape;219;p15"/>
          <p:cNvSpPr/>
          <p:nvPr/>
        </p:nvSpPr>
        <p:spPr>
          <a:xfrm>
            <a:off x="1155192" y="1233762"/>
            <a:ext cx="4568952"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La rivincita è un cambiamento importante per Dante, d’ora in poi affronterà il viaggio con una forza che lo renderà il perfetto protagonista per i pittori romantici come Eugene Delacroix.</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La svolta nella carriera del pittore arriva con la “Barca di Dante”. I personaggi sono straordinari, Virgilio è in pena per Dante mentre in acqua i corpi dei dannati li minacciano.</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p:txBody>
      </p:sp>
      <p:pic>
        <p:nvPicPr>
          <p:cNvPr id="220" name="Google Shape;220;p15"/>
          <p:cNvPicPr preferRelativeResize="0"/>
          <p:nvPr/>
        </p:nvPicPr>
        <p:blipFill rotWithShape="1">
          <a:blip r:embed="rId3">
            <a:alphaModFix/>
          </a:blip>
          <a:srcRect b="0" l="0" r="0" t="0"/>
          <a:stretch/>
        </p:blipFill>
        <p:spPr>
          <a:xfrm>
            <a:off x="7141328" y="1233762"/>
            <a:ext cx="3447424" cy="2583894"/>
          </a:xfrm>
          <a:prstGeom prst="rect">
            <a:avLst/>
          </a:prstGeom>
          <a:noFill/>
          <a:ln>
            <a:noFill/>
          </a:ln>
        </p:spPr>
      </p:pic>
      <p:sp>
        <p:nvSpPr>
          <p:cNvPr id="221" name="Google Shape;221;p15"/>
          <p:cNvSpPr txBox="1"/>
          <p:nvPr/>
        </p:nvSpPr>
        <p:spPr>
          <a:xfrm>
            <a:off x="7301416" y="3817656"/>
            <a:ext cx="312724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La barca di Dante</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Eugene Delacroix</a:t>
            </a:r>
            <a:endParaRPr sz="1400">
              <a:solidFill>
                <a:schemeClr val="dk1"/>
              </a:solidFill>
              <a:latin typeface="Calibri"/>
              <a:ea typeface="Calibri"/>
              <a:cs typeface="Calibri"/>
              <a:sym typeface="Calibri"/>
            </a:endParaRPr>
          </a:p>
        </p:txBody>
      </p:sp>
      <p:pic>
        <p:nvPicPr>
          <p:cNvPr id="222" name="Google Shape;222;p15">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6"/>
          <p:cNvPicPr preferRelativeResize="0"/>
          <p:nvPr/>
        </p:nvPicPr>
        <p:blipFill rotWithShape="1">
          <a:blip r:embed="rId3">
            <a:alphaModFix/>
          </a:blip>
          <a:srcRect b="0" l="0" r="0" t="0"/>
          <a:stretch/>
        </p:blipFill>
        <p:spPr>
          <a:xfrm>
            <a:off x="7142157" y="3316359"/>
            <a:ext cx="3823025" cy="2707976"/>
          </a:xfrm>
          <a:prstGeom prst="rect">
            <a:avLst/>
          </a:prstGeom>
          <a:noFill/>
          <a:ln>
            <a:noFill/>
          </a:ln>
        </p:spPr>
      </p:pic>
      <p:sp>
        <p:nvSpPr>
          <p:cNvPr id="228" name="Google Shape;228;p16"/>
          <p:cNvSpPr/>
          <p:nvPr/>
        </p:nvSpPr>
        <p:spPr>
          <a:xfrm>
            <a:off x="1155192" y="1284606"/>
            <a:ext cx="5062728"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Liberatosi dagli iracondi, Dante approda tra le mura infuocate di una città da incubo, Dite.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Il cielo si fa oscuro e le custodi della città cercano di fermarlo. La più crudele delle tre, Medusa, cerca di pietrificare Dante con lo sguardo ma lui riesce a scappare. </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Il poeta si ritrova immerso in uno dei peccati più terribili dell’inferno, il rifiuto di Dio. </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Tra le mura della città di Dite sono confinati gli eretici, coloro che hanno messo in dubbio i dogmi della religione cristiana. Ora sono costretti a purificarsi in eterno tra le fiamme. In questa immagine si è particolarmente identificato William Blake.</a:t>
            </a:r>
            <a:endParaRPr sz="1800">
              <a:solidFill>
                <a:schemeClr val="dk1"/>
              </a:solidFill>
              <a:latin typeface="Calibri"/>
              <a:ea typeface="Calibri"/>
              <a:cs typeface="Calibri"/>
              <a:sym typeface="Calibri"/>
            </a:endParaRPr>
          </a:p>
        </p:txBody>
      </p:sp>
      <p:sp>
        <p:nvSpPr>
          <p:cNvPr id="229" name="Google Shape;229;p16"/>
          <p:cNvSpPr/>
          <p:nvPr/>
        </p:nvSpPr>
        <p:spPr>
          <a:xfrm>
            <a:off x="7654793" y="6024335"/>
            <a:ext cx="27977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Calibri"/>
                <a:ea typeface="Calibri"/>
                <a:cs typeface="Calibri"/>
                <a:sym typeface="Calibri"/>
              </a:rPr>
              <a:t>Dante incontra Farinata degli Uberti</a:t>
            </a:r>
            <a:endParaRPr sz="1400">
              <a:solidFill>
                <a:schemeClr val="dk1"/>
              </a:solidFill>
              <a:latin typeface="Calibri"/>
              <a:ea typeface="Calibri"/>
              <a:cs typeface="Calibri"/>
              <a:sym typeface="Calibri"/>
            </a:endParaRPr>
          </a:p>
        </p:txBody>
      </p:sp>
      <p:sp>
        <p:nvSpPr>
          <p:cNvPr id="230" name="Google Shape;230;p16"/>
          <p:cNvSpPr txBox="1"/>
          <p:nvPr/>
        </p:nvSpPr>
        <p:spPr>
          <a:xfrm>
            <a:off x="1155192" y="772097"/>
            <a:ext cx="38282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CANTO IX, LA CITTÀ DI DITE</a:t>
            </a:r>
            <a:endParaRPr b="1" sz="2400">
              <a:solidFill>
                <a:srgbClr val="FF0000"/>
              </a:solidFill>
              <a:latin typeface="Calibri"/>
              <a:ea typeface="Calibri"/>
              <a:cs typeface="Calibri"/>
              <a:sym typeface="Calibri"/>
            </a:endParaRPr>
          </a:p>
        </p:txBody>
      </p:sp>
      <p:pic>
        <p:nvPicPr>
          <p:cNvPr id="231" name="Google Shape;231;p16"/>
          <p:cNvPicPr preferRelativeResize="0"/>
          <p:nvPr/>
        </p:nvPicPr>
        <p:blipFill rotWithShape="1">
          <a:blip r:embed="rId4">
            <a:alphaModFix/>
          </a:blip>
          <a:srcRect b="0" l="0" r="0" t="0"/>
          <a:stretch/>
        </p:blipFill>
        <p:spPr>
          <a:xfrm>
            <a:off x="7329957" y="229558"/>
            <a:ext cx="3447424" cy="2602818"/>
          </a:xfrm>
          <a:prstGeom prst="rect">
            <a:avLst/>
          </a:prstGeom>
          <a:noFill/>
          <a:ln>
            <a:noFill/>
          </a:ln>
        </p:spPr>
      </p:pic>
      <p:sp>
        <p:nvSpPr>
          <p:cNvPr id="232" name="Google Shape;232;p16"/>
          <p:cNvSpPr/>
          <p:nvPr/>
        </p:nvSpPr>
        <p:spPr>
          <a:xfrm>
            <a:off x="8296241" y="2753064"/>
            <a:ext cx="151485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La citta di Dite </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William Blake</a:t>
            </a:r>
            <a:endParaRPr sz="1400">
              <a:solidFill>
                <a:schemeClr val="dk1"/>
              </a:solidFill>
              <a:latin typeface="Calibri"/>
              <a:ea typeface="Calibri"/>
              <a:cs typeface="Calibri"/>
              <a:sym typeface="Calibri"/>
            </a:endParaRPr>
          </a:p>
        </p:txBody>
      </p:sp>
      <p:pic>
        <p:nvPicPr>
          <p:cNvPr id="233" name="Google Shape;233;p16">
            <a:hlinkClick action="ppaction://hlinksldjump" r:id="rId5"/>
          </p:cNvPr>
          <p:cNvPicPr preferRelativeResize="0"/>
          <p:nvPr/>
        </p:nvPicPr>
        <p:blipFill rotWithShape="1">
          <a:blip r:embed="rId6">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7"/>
          <p:cNvSpPr txBox="1"/>
          <p:nvPr/>
        </p:nvSpPr>
        <p:spPr>
          <a:xfrm>
            <a:off x="1155192" y="772097"/>
            <a:ext cx="48158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CANTO XIII, LA FORESTA DEI SUICIDI</a:t>
            </a:r>
            <a:endParaRPr b="1" sz="2400">
              <a:solidFill>
                <a:srgbClr val="FF0000"/>
              </a:solidFill>
              <a:latin typeface="Calibri"/>
              <a:ea typeface="Calibri"/>
              <a:cs typeface="Calibri"/>
              <a:sym typeface="Calibri"/>
            </a:endParaRPr>
          </a:p>
        </p:txBody>
      </p:sp>
      <p:sp>
        <p:nvSpPr>
          <p:cNvPr id="239" name="Google Shape;239;p17"/>
          <p:cNvSpPr/>
          <p:nvPr/>
        </p:nvSpPr>
        <p:spPr>
          <a:xfrm>
            <a:off x="1155192" y="1334147"/>
            <a:ext cx="4989576" cy="2862194"/>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it-IT" sz="1800">
                <a:solidFill>
                  <a:schemeClr val="dk1"/>
                </a:solidFill>
                <a:latin typeface="Calibri"/>
                <a:ea typeface="Calibri"/>
                <a:cs typeface="Calibri"/>
                <a:sym typeface="Calibri"/>
              </a:rPr>
              <a:t>Proseguendo nel cammino peccati e punizioni diventano sempre più insopportabili. A un tratto Dante è avvolto da un gelo assoluto, l’origine di ogni male è ormai vicina.</a:t>
            </a:r>
            <a:endParaRPr/>
          </a:p>
          <a:p>
            <a:pPr indent="0" lvl="0" marL="0" marR="0" rtl="0" algn="just">
              <a:lnSpc>
                <a:spcPct val="107000"/>
              </a:lnSpc>
              <a:spcBef>
                <a:spcPts val="800"/>
              </a:spcBef>
              <a:spcAft>
                <a:spcPts val="0"/>
              </a:spcAft>
              <a:buNone/>
            </a:pPr>
            <a:r>
              <a:rPr lang="it-IT" sz="1800">
                <a:solidFill>
                  <a:schemeClr val="dk1"/>
                </a:solidFill>
                <a:latin typeface="Calibri"/>
                <a:ea typeface="Calibri"/>
                <a:cs typeface="Calibri"/>
                <a:sym typeface="Calibri"/>
              </a:rPr>
              <a:t>Ancora una volta Dante è in una foresta. Strani tronchi che sembrano morti formano un intrico inquietante. Inavvertitamente Dante spezza un ramo e si sente un urlo che squarcia il silenzio. Quella è la foresta dei suicidi.</a:t>
            </a:r>
            <a:endParaRPr/>
          </a:p>
        </p:txBody>
      </p:sp>
      <p:pic>
        <p:nvPicPr>
          <p:cNvPr id="240" name="Google Shape;240;p17"/>
          <p:cNvPicPr preferRelativeResize="0"/>
          <p:nvPr/>
        </p:nvPicPr>
        <p:blipFill rotWithShape="1">
          <a:blip r:embed="rId3">
            <a:alphaModFix/>
          </a:blip>
          <a:srcRect b="0" l="0" r="0" t="0"/>
          <a:stretch/>
        </p:blipFill>
        <p:spPr>
          <a:xfrm>
            <a:off x="7564184" y="772097"/>
            <a:ext cx="3100060" cy="4027691"/>
          </a:xfrm>
          <a:prstGeom prst="rect">
            <a:avLst/>
          </a:prstGeom>
          <a:noFill/>
          <a:ln>
            <a:noFill/>
          </a:ln>
        </p:spPr>
      </p:pic>
      <p:sp>
        <p:nvSpPr>
          <p:cNvPr id="241" name="Google Shape;241;p17"/>
          <p:cNvSpPr txBox="1"/>
          <p:nvPr/>
        </p:nvSpPr>
        <p:spPr>
          <a:xfrm>
            <a:off x="7772400" y="4974336"/>
            <a:ext cx="277063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La foresta dei suicidi</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Salvador Dalì</a:t>
            </a:r>
            <a:endParaRPr sz="1400">
              <a:solidFill>
                <a:schemeClr val="dk1"/>
              </a:solidFill>
              <a:latin typeface="Calibri"/>
              <a:ea typeface="Calibri"/>
              <a:cs typeface="Calibri"/>
              <a:sym typeface="Calibri"/>
            </a:endParaRPr>
          </a:p>
        </p:txBody>
      </p:sp>
      <p:pic>
        <p:nvPicPr>
          <p:cNvPr id="242" name="Google Shape;242;p17">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8"/>
          <p:cNvSpPr/>
          <p:nvPr/>
        </p:nvSpPr>
        <p:spPr>
          <a:xfrm>
            <a:off x="1155192" y="1233762"/>
            <a:ext cx="5419344"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Proseguendo nel cammino peccati e punizioni diventano sempre più insopportabili.</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Lasciandosi alle spalle la foresta, Dante penetra nelle viscere dell’Inferno fino ad arrivare nel girone abitato dalle persone che hanno commesso il peccato più grave. </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Nell’ultimo girone sono puniti i traditori della patria ed è qui che Dante incontra il conte Ugolino. </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it-IT" sz="1800">
                <a:solidFill>
                  <a:schemeClr val="dk1"/>
                </a:solidFill>
                <a:latin typeface="Calibri"/>
                <a:ea typeface="Calibri"/>
                <a:cs typeface="Calibri"/>
                <a:sym typeface="Calibri"/>
              </a:rPr>
              <a:t>Dante suggerisce che Ugolino abbia accettato di nutrirsi dei figli che gli si sono offerti purché lui sopravvivesse.</a:t>
            </a:r>
            <a:endParaRPr/>
          </a:p>
          <a:p>
            <a:pPr indent="0" lvl="0" marL="0" marR="0" rtl="0" algn="l">
              <a:spcBef>
                <a:spcPts val="0"/>
              </a:spcBef>
              <a:spcAft>
                <a:spcPts val="0"/>
              </a:spcAft>
              <a:buNone/>
            </a:pPr>
            <a:r>
              <a:rPr lang="it-IT" sz="1800">
                <a:solidFill>
                  <a:schemeClr val="dk1"/>
                </a:solidFill>
                <a:latin typeface="Calibri"/>
                <a:ea typeface="Calibri"/>
                <a:cs typeface="Calibri"/>
                <a:sym typeface="Calibri"/>
              </a:rPr>
              <a:t>La straordinaria scultura di Jean-Baptiste Carpeux rende vivo proprio quel momento. </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p:txBody>
      </p:sp>
      <p:pic>
        <p:nvPicPr>
          <p:cNvPr id="248" name="Google Shape;248;p18"/>
          <p:cNvPicPr preferRelativeResize="0"/>
          <p:nvPr/>
        </p:nvPicPr>
        <p:blipFill rotWithShape="1">
          <a:blip r:embed="rId3">
            <a:alphaModFix/>
          </a:blip>
          <a:srcRect b="0" l="0" r="0" t="0"/>
          <a:stretch/>
        </p:blipFill>
        <p:spPr>
          <a:xfrm>
            <a:off x="7226681" y="1298364"/>
            <a:ext cx="4398712" cy="2898732"/>
          </a:xfrm>
          <a:prstGeom prst="rect">
            <a:avLst/>
          </a:prstGeom>
          <a:noFill/>
          <a:ln>
            <a:noFill/>
          </a:ln>
        </p:spPr>
      </p:pic>
      <p:sp>
        <p:nvSpPr>
          <p:cNvPr id="249" name="Google Shape;249;p18"/>
          <p:cNvSpPr/>
          <p:nvPr/>
        </p:nvSpPr>
        <p:spPr>
          <a:xfrm>
            <a:off x="7684008" y="4197096"/>
            <a:ext cx="333451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Il conte Ugolino e i suoi figli, 1862</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Jean-Baptiste Carpeaux	</a:t>
            </a:r>
            <a:endParaRPr sz="1400">
              <a:solidFill>
                <a:schemeClr val="dk1"/>
              </a:solidFill>
              <a:latin typeface="Calibri"/>
              <a:ea typeface="Calibri"/>
              <a:cs typeface="Calibri"/>
              <a:sym typeface="Calibri"/>
            </a:endParaRPr>
          </a:p>
        </p:txBody>
      </p:sp>
      <p:sp>
        <p:nvSpPr>
          <p:cNvPr id="250" name="Google Shape;250;p18"/>
          <p:cNvSpPr txBox="1"/>
          <p:nvPr/>
        </p:nvSpPr>
        <p:spPr>
          <a:xfrm>
            <a:off x="1155192" y="772097"/>
            <a:ext cx="45780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CANTO XXXIII, IL CONTE UGOLINO</a:t>
            </a:r>
            <a:endParaRPr b="1" sz="2400">
              <a:solidFill>
                <a:srgbClr val="FF0000"/>
              </a:solidFill>
              <a:latin typeface="Calibri"/>
              <a:ea typeface="Calibri"/>
              <a:cs typeface="Calibri"/>
              <a:sym typeface="Calibri"/>
            </a:endParaRPr>
          </a:p>
        </p:txBody>
      </p:sp>
      <p:pic>
        <p:nvPicPr>
          <p:cNvPr id="251" name="Google Shape;251;p18">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9"/>
          <p:cNvSpPr/>
          <p:nvPr/>
        </p:nvSpPr>
        <p:spPr>
          <a:xfrm>
            <a:off x="1155192" y="1233762"/>
            <a:ext cx="5117592"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Dopo l’incontro con il conte, Dante ha visto il male in ogni sua forma. Il suo viaggio sta per terminare con l’incontro più spaventoso, un incontro che era già avvenuto a Firenze molti anni prima.</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Il diavolo era molto presente nella vita quotidiana ai tempi del poeta, basti vedere la magnifica rappresentazione del giorno del giudizio nel Battistero di Firenze. Le persone ci credevano profondamente ed erano convinte dell’esistenza di Satana.</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La terribile rappresentazione ha ispirato l’ultimo canto del poema, l’agghiacciante incontro con il diavolo.</a:t>
            </a:r>
            <a:endParaRPr/>
          </a:p>
        </p:txBody>
      </p:sp>
      <p:pic>
        <p:nvPicPr>
          <p:cNvPr id="257" name="Google Shape;257;p19"/>
          <p:cNvPicPr preferRelativeResize="0"/>
          <p:nvPr/>
        </p:nvPicPr>
        <p:blipFill rotWithShape="1">
          <a:blip r:embed="rId3">
            <a:alphaModFix/>
          </a:blip>
          <a:srcRect b="0" l="0" r="0" t="0"/>
          <a:stretch/>
        </p:blipFill>
        <p:spPr>
          <a:xfrm>
            <a:off x="6757275" y="1429426"/>
            <a:ext cx="4601393" cy="2804246"/>
          </a:xfrm>
          <a:prstGeom prst="rect">
            <a:avLst/>
          </a:prstGeom>
          <a:noFill/>
          <a:ln>
            <a:noFill/>
          </a:ln>
        </p:spPr>
      </p:pic>
      <p:sp>
        <p:nvSpPr>
          <p:cNvPr id="258" name="Google Shape;258;p19"/>
          <p:cNvSpPr/>
          <p:nvPr/>
        </p:nvSpPr>
        <p:spPr>
          <a:xfrm>
            <a:off x="8031857" y="4343400"/>
            <a:ext cx="164038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Calibri"/>
                <a:ea typeface="Calibri"/>
                <a:cs typeface="Calibri"/>
                <a:sym typeface="Calibri"/>
              </a:rPr>
              <a:t>Battistero di Firenze</a:t>
            </a:r>
            <a:endParaRPr sz="1400">
              <a:solidFill>
                <a:schemeClr val="dk1"/>
              </a:solidFill>
              <a:latin typeface="Calibri"/>
              <a:ea typeface="Calibri"/>
              <a:cs typeface="Calibri"/>
              <a:sym typeface="Calibri"/>
            </a:endParaRPr>
          </a:p>
        </p:txBody>
      </p:sp>
      <p:sp>
        <p:nvSpPr>
          <p:cNvPr id="259" name="Google Shape;259;p19"/>
          <p:cNvSpPr txBox="1"/>
          <p:nvPr/>
        </p:nvSpPr>
        <p:spPr>
          <a:xfrm>
            <a:off x="1155192" y="772097"/>
            <a:ext cx="36454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CANTO XXXIV, IL DIAVOLO</a:t>
            </a:r>
            <a:endParaRPr b="1" sz="2400">
              <a:solidFill>
                <a:srgbClr val="FF0000"/>
              </a:solidFill>
              <a:latin typeface="Calibri"/>
              <a:ea typeface="Calibri"/>
              <a:cs typeface="Calibri"/>
              <a:sym typeface="Calibri"/>
            </a:endParaRPr>
          </a:p>
        </p:txBody>
      </p:sp>
      <p:pic>
        <p:nvPicPr>
          <p:cNvPr id="260" name="Google Shape;260;p19">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nvSpPr>
        <p:spPr>
          <a:xfrm>
            <a:off x="1109472" y="643403"/>
            <a:ext cx="42123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INDICE</a:t>
            </a:r>
            <a:endParaRPr b="1" sz="2400">
              <a:solidFill>
                <a:srgbClr val="FF0000"/>
              </a:solidFill>
              <a:latin typeface="Calibri"/>
              <a:ea typeface="Calibri"/>
              <a:cs typeface="Calibri"/>
              <a:sym typeface="Calibri"/>
            </a:endParaRPr>
          </a:p>
        </p:txBody>
      </p:sp>
      <p:sp>
        <p:nvSpPr>
          <p:cNvPr id="109" name="Google Shape;109;p2"/>
          <p:cNvSpPr/>
          <p:nvPr/>
        </p:nvSpPr>
        <p:spPr>
          <a:xfrm>
            <a:off x="1557528" y="1250016"/>
            <a:ext cx="5040000" cy="35394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3">
                  <a:extLst>
                    <a:ext uri="{A12FA001-AC4F-418D-AE19-62706E023703}">
                      <ahyp:hlinkClr val="tx"/>
                    </a:ext>
                  </a:extLst>
                </a:hlinkClick>
              </a:rPr>
              <a:t>L’Inferno prima di Dante</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4">
                  <a:extLst>
                    <a:ext uri="{A12FA001-AC4F-418D-AE19-62706E023703}">
                      <ahyp:hlinkClr val="tx"/>
                    </a:ext>
                  </a:extLst>
                </a:hlinkClick>
              </a:rPr>
              <a:t>Canto I, la selva oscura</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5">
                  <a:extLst>
                    <a:ext uri="{A12FA001-AC4F-418D-AE19-62706E023703}">
                      <ahyp:hlinkClr val="tx"/>
                    </a:ext>
                  </a:extLst>
                </a:hlinkClick>
              </a:rPr>
              <a:t>Virgilio</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6">
                  <a:extLst>
                    <a:ext uri="{A12FA001-AC4F-418D-AE19-62706E023703}">
                      <ahyp:hlinkClr val="tx"/>
                    </a:ext>
                  </a:extLst>
                </a:hlinkClick>
              </a:rPr>
              <a:t>Canto III</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Struttura dell’Inferno</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8">
                  <a:extLst>
                    <a:ext uri="{A12FA001-AC4F-418D-AE19-62706E023703}">
                      <ahyp:hlinkClr val="tx"/>
                    </a:ext>
                  </a:extLst>
                </a:hlinkClick>
              </a:rPr>
              <a:t>Dante autore</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9">
                  <a:extLst>
                    <a:ext uri="{A12FA001-AC4F-418D-AE19-62706E023703}">
                      <ahyp:hlinkClr val="tx"/>
                    </a:ext>
                  </a:extLst>
                </a:hlinkClick>
              </a:rPr>
              <a:t>Caronte</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Canto V, Paolo e Francesca</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Filippo Argenti e gli iracondi</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La forza per affrontare il viaggio</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Canto IX, la citta di Dite</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14">
                  <a:extLst>
                    <a:ext uri="{A12FA001-AC4F-418D-AE19-62706E023703}">
                      <ahyp:hlinkClr val="tx"/>
                    </a:ext>
                  </a:extLst>
                </a:hlinkClick>
              </a:rPr>
              <a:t>Canto XIII, la foresta dei suicidi</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15">
                  <a:extLst>
                    <a:ext uri="{A12FA001-AC4F-418D-AE19-62706E023703}">
                      <ahyp:hlinkClr val="tx"/>
                    </a:ext>
                  </a:extLst>
                </a:hlinkClick>
              </a:rPr>
              <a:t>Canto XXXIII, il conte Ugolino</a:t>
            </a:r>
            <a:endParaRPr sz="16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16">
                  <a:extLst>
                    <a:ext uri="{A12FA001-AC4F-418D-AE19-62706E023703}">
                      <ahyp:hlinkClr val="tx"/>
                    </a:ext>
                  </a:extLst>
                </a:hlinkClick>
              </a:rPr>
              <a:t>Canto XXXIV, il diavolo</a:t>
            </a:r>
            <a:endParaRPr/>
          </a:p>
        </p:txBody>
      </p:sp>
      <p:sp>
        <p:nvSpPr>
          <p:cNvPr id="110" name="Google Shape;110;p2"/>
          <p:cNvSpPr/>
          <p:nvPr/>
        </p:nvSpPr>
        <p:spPr>
          <a:xfrm>
            <a:off x="5407152" y="1250016"/>
            <a:ext cx="6096000" cy="1815882"/>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600"/>
              <a:buFont typeface="Arial"/>
              <a:buChar char="•"/>
            </a:pPr>
            <a:r>
              <a:rPr lang="it-IT" sz="1600" u="sng">
                <a:solidFill>
                  <a:schemeClr val="dk1"/>
                </a:solidFill>
                <a:latin typeface="Calibri"/>
                <a:ea typeface="Calibri"/>
                <a:cs typeface="Calibri"/>
                <a:sym typeface="Calibri"/>
                <a:hlinkClick action="ppaction://hlinksldjump" r:id="rId17">
                  <a:extLst>
                    <a:ext uri="{A12FA001-AC4F-418D-AE19-62706E023703}">
                      <ahyp:hlinkClr val="tx"/>
                    </a:ext>
                  </a:extLst>
                </a:hlinkClick>
              </a:rPr>
              <a:t>Approfondimenti autori</a:t>
            </a:r>
            <a:endParaRPr sz="1600">
              <a:solidFill>
                <a:schemeClr val="dk1"/>
              </a:solidFill>
              <a:latin typeface="Calibri"/>
              <a:ea typeface="Calibri"/>
              <a:cs typeface="Calibri"/>
              <a:sym typeface="Calibri"/>
            </a:endParaRPr>
          </a:p>
          <a:p>
            <a:pPr indent="-285750" lvl="1" marL="742950" marR="0" rtl="0" algn="just">
              <a:spcBef>
                <a:spcPts val="0"/>
              </a:spcBef>
              <a:spcAft>
                <a:spcPts val="0"/>
              </a:spcAft>
              <a:buClr>
                <a:schemeClr val="dk1"/>
              </a:buClr>
              <a:buSzPts val="1600"/>
              <a:buFont typeface="Arial"/>
              <a:buChar char="•"/>
            </a:pPr>
            <a:r>
              <a:rPr b="0" i="0" lang="it-IT" sz="1600" u="sng" cap="none" strike="noStrike">
                <a:solidFill>
                  <a:schemeClr val="dk1"/>
                </a:solidFill>
                <a:latin typeface="Calibri"/>
                <a:ea typeface="Calibri"/>
                <a:cs typeface="Calibri"/>
                <a:sym typeface="Calibri"/>
                <a:hlinkClick action="ppaction://hlinksldjump" r:id="rId18">
                  <a:extLst>
                    <a:ext uri="{A12FA001-AC4F-418D-AE19-62706E023703}">
                      <ahyp:hlinkClr val="tx"/>
                    </a:ext>
                  </a:extLst>
                </a:hlinkClick>
              </a:rPr>
              <a:t>Gustav Dorè</a:t>
            </a:r>
            <a:endParaRPr b="0" i="0" sz="1600" u="none" cap="none" strike="noStrike">
              <a:solidFill>
                <a:schemeClr val="dk1"/>
              </a:solidFill>
              <a:latin typeface="Calibri"/>
              <a:ea typeface="Calibri"/>
              <a:cs typeface="Calibri"/>
              <a:sym typeface="Calibri"/>
            </a:endParaRPr>
          </a:p>
          <a:p>
            <a:pPr indent="-285750" lvl="1" marL="742950" marR="0" rtl="0" algn="just">
              <a:spcBef>
                <a:spcPts val="0"/>
              </a:spcBef>
              <a:spcAft>
                <a:spcPts val="0"/>
              </a:spcAft>
              <a:buClr>
                <a:schemeClr val="dk1"/>
              </a:buClr>
              <a:buSzPts val="1600"/>
              <a:buFont typeface="Arial"/>
              <a:buChar char="•"/>
            </a:pPr>
            <a:r>
              <a:rPr b="0" i="0" lang="it-IT" sz="1600" u="sng" cap="none" strike="noStrike">
                <a:solidFill>
                  <a:schemeClr val="dk1"/>
                </a:solidFill>
                <a:latin typeface="Calibri"/>
                <a:ea typeface="Calibri"/>
                <a:cs typeface="Calibri"/>
                <a:sym typeface="Calibri"/>
                <a:hlinkClick action="ppaction://hlinksldjump" r:id="rId19">
                  <a:extLst>
                    <a:ext uri="{A12FA001-AC4F-418D-AE19-62706E023703}">
                      <ahyp:hlinkClr val="tx"/>
                    </a:ext>
                  </a:extLst>
                </a:hlinkClick>
              </a:rPr>
              <a:t>Auguste Rodin</a:t>
            </a:r>
            <a:endParaRPr b="0" i="0" sz="1600" u="none" cap="none" strike="noStrike">
              <a:solidFill>
                <a:schemeClr val="dk1"/>
              </a:solidFill>
              <a:latin typeface="Calibri"/>
              <a:ea typeface="Calibri"/>
              <a:cs typeface="Calibri"/>
              <a:sym typeface="Calibri"/>
            </a:endParaRPr>
          </a:p>
          <a:p>
            <a:pPr indent="-285750" lvl="1" marL="742950" marR="0" rtl="0" algn="just">
              <a:spcBef>
                <a:spcPts val="0"/>
              </a:spcBef>
              <a:spcAft>
                <a:spcPts val="0"/>
              </a:spcAft>
              <a:buClr>
                <a:schemeClr val="dk1"/>
              </a:buClr>
              <a:buSzPts val="1600"/>
              <a:buFont typeface="Arial"/>
              <a:buChar char="•"/>
            </a:pPr>
            <a:r>
              <a:rPr b="0" i="0" lang="it-IT" sz="1600" u="sng" cap="none" strike="noStrike">
                <a:solidFill>
                  <a:schemeClr val="dk1"/>
                </a:solidFill>
                <a:latin typeface="Calibri"/>
                <a:ea typeface="Calibri"/>
                <a:cs typeface="Calibri"/>
                <a:sym typeface="Calibri"/>
                <a:hlinkClick action="ppaction://hlinksldjump" r:id="rId20">
                  <a:extLst>
                    <a:ext uri="{A12FA001-AC4F-418D-AE19-62706E023703}">
                      <ahyp:hlinkClr val="tx"/>
                    </a:ext>
                  </a:extLst>
                </a:hlinkClick>
              </a:rPr>
              <a:t>Dante Gabriel Rossetti</a:t>
            </a:r>
            <a:endParaRPr b="0" i="0" sz="1600" u="none" cap="none" strike="noStrike">
              <a:solidFill>
                <a:schemeClr val="dk1"/>
              </a:solidFill>
              <a:latin typeface="Calibri"/>
              <a:ea typeface="Calibri"/>
              <a:cs typeface="Calibri"/>
              <a:sym typeface="Calibri"/>
            </a:endParaRPr>
          </a:p>
          <a:p>
            <a:pPr indent="-285750" lvl="1" marL="742950" marR="0" rtl="0" algn="just">
              <a:spcBef>
                <a:spcPts val="0"/>
              </a:spcBef>
              <a:spcAft>
                <a:spcPts val="0"/>
              </a:spcAft>
              <a:buClr>
                <a:schemeClr val="dk1"/>
              </a:buClr>
              <a:buSzPts val="1600"/>
              <a:buFont typeface="Arial"/>
              <a:buChar char="•"/>
            </a:pPr>
            <a:r>
              <a:rPr b="0" i="0" lang="it-IT" sz="1600" u="sng" cap="none" strike="noStrike">
                <a:solidFill>
                  <a:schemeClr val="dk1"/>
                </a:solidFill>
                <a:latin typeface="Calibri"/>
                <a:ea typeface="Calibri"/>
                <a:cs typeface="Calibri"/>
                <a:sym typeface="Calibri"/>
                <a:hlinkClick action="ppaction://hlinksldjump" r:id="rId21">
                  <a:extLst>
                    <a:ext uri="{A12FA001-AC4F-418D-AE19-62706E023703}">
                      <ahyp:hlinkClr val="tx"/>
                    </a:ext>
                  </a:extLst>
                </a:hlinkClick>
              </a:rPr>
              <a:t>Jean-Baptiste Carpeux</a:t>
            </a:r>
            <a:endParaRPr b="0" i="0" sz="1600" u="none" cap="none" strike="noStrike">
              <a:solidFill>
                <a:schemeClr val="dk1"/>
              </a:solidFill>
              <a:latin typeface="Calibri"/>
              <a:ea typeface="Calibri"/>
              <a:cs typeface="Calibri"/>
              <a:sym typeface="Calibri"/>
            </a:endParaRPr>
          </a:p>
          <a:p>
            <a:pPr indent="-285750" lvl="1" marL="742950" marR="0" rtl="0" algn="just">
              <a:spcBef>
                <a:spcPts val="0"/>
              </a:spcBef>
              <a:spcAft>
                <a:spcPts val="0"/>
              </a:spcAft>
              <a:buClr>
                <a:schemeClr val="dk1"/>
              </a:buClr>
              <a:buSzPts val="1600"/>
              <a:buFont typeface="Arial"/>
              <a:buChar char="•"/>
            </a:pPr>
            <a:r>
              <a:rPr b="0" i="0" lang="it-IT" sz="1600" u="sng" cap="none" strike="noStrike">
                <a:solidFill>
                  <a:schemeClr val="dk1"/>
                </a:solidFill>
                <a:latin typeface="Calibri"/>
                <a:ea typeface="Calibri"/>
                <a:cs typeface="Calibri"/>
                <a:sym typeface="Calibri"/>
                <a:hlinkClick action="ppaction://hlinksldjump" r:id="rId22">
                  <a:extLst>
                    <a:ext uri="{A12FA001-AC4F-418D-AE19-62706E023703}">
                      <ahyp:hlinkClr val="tx"/>
                    </a:ext>
                  </a:extLst>
                </a:hlinkClick>
              </a:rPr>
              <a:t>William Blake </a:t>
            </a:r>
            <a:endParaRPr b="0" i="0" sz="1600" u="none" cap="none" strike="noStrike">
              <a:solidFill>
                <a:schemeClr val="dk1"/>
              </a:solidFill>
              <a:latin typeface="Calibri"/>
              <a:ea typeface="Calibri"/>
              <a:cs typeface="Calibri"/>
              <a:sym typeface="Calibri"/>
            </a:endParaRPr>
          </a:p>
          <a:p>
            <a:pPr indent="-285750" lvl="1" marL="742950" marR="0" rtl="0" algn="just">
              <a:spcBef>
                <a:spcPts val="0"/>
              </a:spcBef>
              <a:spcAft>
                <a:spcPts val="0"/>
              </a:spcAft>
              <a:buClr>
                <a:schemeClr val="dk1"/>
              </a:buClr>
              <a:buSzPts val="1600"/>
              <a:buFont typeface="Arial"/>
              <a:buChar char="•"/>
            </a:pPr>
            <a:r>
              <a:rPr b="0" i="0" lang="it-IT" sz="1600" u="sng" cap="none" strike="noStrike">
                <a:solidFill>
                  <a:schemeClr val="dk1"/>
                </a:solidFill>
                <a:latin typeface="Calibri"/>
                <a:ea typeface="Calibri"/>
                <a:cs typeface="Calibri"/>
                <a:sym typeface="Calibri"/>
                <a:hlinkClick action="ppaction://hlinksldjump" r:id="rId23">
                  <a:extLst>
                    <a:ext uri="{A12FA001-AC4F-418D-AE19-62706E023703}">
                      <ahyp:hlinkClr val="tx"/>
                    </a:ext>
                  </a:extLst>
                </a:hlinkClick>
              </a:rPr>
              <a:t>Sandro Botticelli</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0"/>
          <p:cNvSpPr/>
          <p:nvPr/>
        </p:nvSpPr>
        <p:spPr>
          <a:xfrm>
            <a:off x="1155192" y="1245567"/>
            <a:ext cx="5373624"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Dopo il lungo cammino Dante sta per affrontare l’incontro con l’orrore più grande, il male supremo. Una volta era l’angelo più bello del Paradiso, ora è solo un ribelle esiliato nel buio, Lucifero. </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Come immaginato il diavolo ha tre facce.</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Molti sono gli artisti che hanno cercato di catturare il suo aspetto. </a:t>
            </a:r>
            <a:endParaRPr/>
          </a:p>
        </p:txBody>
      </p:sp>
      <p:sp>
        <p:nvSpPr>
          <p:cNvPr id="266" name="Google Shape;266;p20"/>
          <p:cNvSpPr/>
          <p:nvPr/>
        </p:nvSpPr>
        <p:spPr>
          <a:xfrm>
            <a:off x="1155192" y="3553891"/>
            <a:ext cx="53736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Come Giotto, nella splendida Cappella degli Scrovegni a Padova, per cui satana è una figura grassa e ottusa.</a:t>
            </a:r>
            <a:endParaRPr sz="1800">
              <a:solidFill>
                <a:schemeClr val="dk1"/>
              </a:solidFill>
              <a:latin typeface="Calibri"/>
              <a:ea typeface="Calibri"/>
              <a:cs typeface="Calibri"/>
              <a:sym typeface="Calibri"/>
            </a:endParaRPr>
          </a:p>
        </p:txBody>
      </p:sp>
      <p:pic>
        <p:nvPicPr>
          <p:cNvPr id="267" name="Google Shape;267;p20"/>
          <p:cNvPicPr preferRelativeResize="0"/>
          <p:nvPr/>
        </p:nvPicPr>
        <p:blipFill rotWithShape="1">
          <a:blip r:embed="rId3">
            <a:alphaModFix/>
          </a:blip>
          <a:srcRect b="0" l="0" r="0" t="0"/>
          <a:stretch/>
        </p:blipFill>
        <p:spPr>
          <a:xfrm>
            <a:off x="6964554" y="1064045"/>
            <a:ext cx="4163693" cy="3364334"/>
          </a:xfrm>
          <a:prstGeom prst="rect">
            <a:avLst/>
          </a:prstGeom>
          <a:noFill/>
          <a:ln>
            <a:noFill/>
          </a:ln>
        </p:spPr>
      </p:pic>
      <p:sp>
        <p:nvSpPr>
          <p:cNvPr id="268" name="Google Shape;268;p20"/>
          <p:cNvSpPr/>
          <p:nvPr/>
        </p:nvSpPr>
        <p:spPr>
          <a:xfrm>
            <a:off x="8252752" y="4428379"/>
            <a:ext cx="158729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Giudizio Universale</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Giotto, 1306</a:t>
            </a:r>
            <a:endParaRPr sz="1400">
              <a:solidFill>
                <a:schemeClr val="dk1"/>
              </a:solidFill>
              <a:latin typeface="Calibri"/>
              <a:ea typeface="Calibri"/>
              <a:cs typeface="Calibri"/>
              <a:sym typeface="Calibri"/>
            </a:endParaRPr>
          </a:p>
        </p:txBody>
      </p:sp>
      <p:pic>
        <p:nvPicPr>
          <p:cNvPr id="269" name="Google Shape;269;p20">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1"/>
          <p:cNvSpPr/>
          <p:nvPr/>
        </p:nvSpPr>
        <p:spPr>
          <a:xfrm>
            <a:off x="1438656" y="1049824"/>
            <a:ext cx="4184904"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Nel potentissimo Inferno di Giovanni da Modena, nella basilica di San Petronio a Bologna, dove Belzebù troneggia tra alcune delle punizioni più cruente della storia dell’arte.</a:t>
            </a:r>
            <a:endParaRPr sz="1800">
              <a:solidFill>
                <a:schemeClr val="dk1"/>
              </a:solidFill>
              <a:latin typeface="Calibri"/>
              <a:ea typeface="Calibri"/>
              <a:cs typeface="Calibri"/>
              <a:sym typeface="Calibri"/>
            </a:endParaRPr>
          </a:p>
        </p:txBody>
      </p:sp>
      <p:pic>
        <p:nvPicPr>
          <p:cNvPr id="275" name="Google Shape;275;p21"/>
          <p:cNvPicPr preferRelativeResize="0"/>
          <p:nvPr/>
        </p:nvPicPr>
        <p:blipFill rotWithShape="1">
          <a:blip r:embed="rId3">
            <a:alphaModFix/>
          </a:blip>
          <a:srcRect b="0" l="0" r="0" t="0"/>
          <a:stretch/>
        </p:blipFill>
        <p:spPr>
          <a:xfrm>
            <a:off x="7391272" y="380898"/>
            <a:ext cx="3096896" cy="2444244"/>
          </a:xfrm>
          <a:prstGeom prst="rect">
            <a:avLst/>
          </a:prstGeom>
          <a:noFill/>
          <a:ln>
            <a:noFill/>
          </a:ln>
        </p:spPr>
      </p:pic>
      <p:sp>
        <p:nvSpPr>
          <p:cNvPr id="276" name="Google Shape;276;p21"/>
          <p:cNvSpPr/>
          <p:nvPr/>
        </p:nvSpPr>
        <p:spPr>
          <a:xfrm>
            <a:off x="7871396" y="2825142"/>
            <a:ext cx="213664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Inferno</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Giovanni da Modena</a:t>
            </a:r>
            <a:endParaRPr sz="1400">
              <a:solidFill>
                <a:schemeClr val="dk1"/>
              </a:solidFill>
              <a:latin typeface="Calibri"/>
              <a:ea typeface="Calibri"/>
              <a:cs typeface="Calibri"/>
              <a:sym typeface="Calibri"/>
            </a:endParaRPr>
          </a:p>
        </p:txBody>
      </p:sp>
      <p:sp>
        <p:nvSpPr>
          <p:cNvPr id="277" name="Google Shape;277;p21"/>
          <p:cNvSpPr/>
          <p:nvPr/>
        </p:nvSpPr>
        <p:spPr>
          <a:xfrm>
            <a:off x="1438656" y="3651897"/>
            <a:ext cx="4184904"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Mentre nel Giudizio Universale del Duomo di Orvieto Luca Signorelli sceglie di non rappresentare Lucifero ma di mostrare gli effetti della sua influenza su demoni e dannati.</a:t>
            </a:r>
            <a:endParaRPr sz="1800">
              <a:solidFill>
                <a:schemeClr val="dk1"/>
              </a:solidFill>
              <a:latin typeface="Calibri"/>
              <a:ea typeface="Calibri"/>
              <a:cs typeface="Calibri"/>
              <a:sym typeface="Calibri"/>
            </a:endParaRPr>
          </a:p>
        </p:txBody>
      </p:sp>
      <p:pic>
        <p:nvPicPr>
          <p:cNvPr id="278" name="Google Shape;278;p21"/>
          <p:cNvPicPr preferRelativeResize="0"/>
          <p:nvPr/>
        </p:nvPicPr>
        <p:blipFill rotWithShape="1">
          <a:blip r:embed="rId4">
            <a:alphaModFix/>
          </a:blip>
          <a:srcRect b="0" l="0" r="0" t="0"/>
          <a:stretch/>
        </p:blipFill>
        <p:spPr>
          <a:xfrm>
            <a:off x="7391272" y="3469352"/>
            <a:ext cx="3100931" cy="2154543"/>
          </a:xfrm>
          <a:prstGeom prst="rect">
            <a:avLst/>
          </a:prstGeom>
          <a:noFill/>
          <a:ln>
            <a:noFill/>
          </a:ln>
        </p:spPr>
      </p:pic>
      <p:sp>
        <p:nvSpPr>
          <p:cNvPr id="279" name="Google Shape;279;p21"/>
          <p:cNvSpPr/>
          <p:nvPr/>
        </p:nvSpPr>
        <p:spPr>
          <a:xfrm>
            <a:off x="7318136" y="5623895"/>
            <a:ext cx="324316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Giudizio Universale del Duomo di Orvieto</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Luca Signorelli, 1499-1504</a:t>
            </a:r>
            <a:endParaRPr sz="1400">
              <a:solidFill>
                <a:schemeClr val="dk1"/>
              </a:solidFill>
              <a:latin typeface="Calibri"/>
              <a:ea typeface="Calibri"/>
              <a:cs typeface="Calibri"/>
              <a:sym typeface="Calibri"/>
            </a:endParaRPr>
          </a:p>
        </p:txBody>
      </p:sp>
      <p:pic>
        <p:nvPicPr>
          <p:cNvPr id="280" name="Google Shape;280;p21">
            <a:hlinkClick action="ppaction://hlinksldjump" r:id="rId5"/>
          </p:cNvPr>
          <p:cNvPicPr preferRelativeResize="0"/>
          <p:nvPr/>
        </p:nvPicPr>
        <p:blipFill rotWithShape="1">
          <a:blip r:embed="rId6">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p:nvPr/>
        </p:nvSpPr>
        <p:spPr>
          <a:xfrm>
            <a:off x="2973557" y="748022"/>
            <a:ext cx="623670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000">
                <a:solidFill>
                  <a:srgbClr val="E62D1A"/>
                </a:solidFill>
                <a:latin typeface="Calibri"/>
                <a:ea typeface="Calibri"/>
                <a:cs typeface="Calibri"/>
                <a:sym typeface="Calibri"/>
              </a:rPr>
              <a:t>APPROFONDIMENTI AUTORI</a:t>
            </a:r>
            <a:endParaRPr b="1" sz="4000">
              <a:solidFill>
                <a:srgbClr val="E62D1A"/>
              </a:solidFill>
              <a:latin typeface="Calibri"/>
              <a:ea typeface="Calibri"/>
              <a:cs typeface="Calibri"/>
              <a:sym typeface="Calibri"/>
            </a:endParaRPr>
          </a:p>
        </p:txBody>
      </p:sp>
      <p:pic>
        <p:nvPicPr>
          <p:cNvPr id="286" name="Google Shape;286;p22">
            <a:hlinkClick action="ppaction://hlinksldjump" r:id="rId3"/>
          </p:cNvPr>
          <p:cNvPicPr preferRelativeResize="0"/>
          <p:nvPr/>
        </p:nvPicPr>
        <p:blipFill rotWithShape="1">
          <a:blip r:embed="rId4">
            <a:alphaModFix/>
          </a:blip>
          <a:srcRect b="0" l="0" r="0" t="0"/>
          <a:stretch/>
        </p:blipFill>
        <p:spPr>
          <a:xfrm flipH="1">
            <a:off x="11477973" y="5769864"/>
            <a:ext cx="564675" cy="441388"/>
          </a:xfrm>
          <a:prstGeom prst="rect">
            <a:avLst/>
          </a:prstGeom>
          <a:noFill/>
          <a:ln>
            <a:noFill/>
          </a:ln>
        </p:spPr>
      </p:pic>
      <p:pic>
        <p:nvPicPr>
          <p:cNvPr id="287" name="Google Shape;287;p22"/>
          <p:cNvPicPr preferRelativeResize="0"/>
          <p:nvPr/>
        </p:nvPicPr>
        <p:blipFill rotWithShape="1">
          <a:blip r:embed="rId5">
            <a:alphaModFix/>
          </a:blip>
          <a:srcRect b="0" l="0" r="0" t="0"/>
          <a:stretch/>
        </p:blipFill>
        <p:spPr>
          <a:xfrm>
            <a:off x="4457320" y="2112264"/>
            <a:ext cx="3110864" cy="31108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3"/>
          <p:cNvSpPr txBox="1"/>
          <p:nvPr/>
        </p:nvSpPr>
        <p:spPr>
          <a:xfrm>
            <a:off x="1155192" y="772097"/>
            <a:ext cx="36454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GUSTAV DORÈ</a:t>
            </a:r>
            <a:endParaRPr/>
          </a:p>
        </p:txBody>
      </p:sp>
      <p:sp>
        <p:nvSpPr>
          <p:cNvPr id="293" name="Google Shape;293;p23"/>
          <p:cNvSpPr/>
          <p:nvPr/>
        </p:nvSpPr>
        <p:spPr>
          <a:xfrm>
            <a:off x="1155192" y="1233762"/>
            <a:ext cx="6096000"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Paul Gustave Louis Christophe Doré è stato un pittore e incisore francese. È noto soprattutto per le sue illustrazioni della Divina Commedia di Dante, benché sia solo una delle molte opere che ha illustrato. Le sue incisioni rispecchiano un gusto romantico, accostato a una visione epica e drammatica.</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Sono settantacinque le tavole che Doré inventa per accompagnare i canti dell'Inferno.</a:t>
            </a:r>
            <a:endParaRPr sz="1800">
              <a:solidFill>
                <a:schemeClr val="dk1"/>
              </a:solidFill>
              <a:latin typeface="Calibri"/>
              <a:ea typeface="Calibri"/>
              <a:cs typeface="Calibri"/>
              <a:sym typeface="Calibri"/>
            </a:endParaRPr>
          </a:p>
        </p:txBody>
      </p:sp>
      <p:pic>
        <p:nvPicPr>
          <p:cNvPr id="294" name="Google Shape;294;p23">
            <a:hlinkClick action="ppaction://hlinksldjump" r:id="rId3"/>
          </p:cNvPr>
          <p:cNvPicPr preferRelativeResize="0"/>
          <p:nvPr/>
        </p:nvPicPr>
        <p:blipFill rotWithShape="1">
          <a:blip r:embed="rId4">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4"/>
          <p:cNvSpPr txBox="1"/>
          <p:nvPr/>
        </p:nvSpPr>
        <p:spPr>
          <a:xfrm>
            <a:off x="1155192" y="772097"/>
            <a:ext cx="36454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AUGUSTE RODIN</a:t>
            </a:r>
            <a:endParaRPr/>
          </a:p>
        </p:txBody>
      </p:sp>
      <p:sp>
        <p:nvSpPr>
          <p:cNvPr id="300" name="Google Shape;300;p24"/>
          <p:cNvSpPr/>
          <p:nvPr/>
        </p:nvSpPr>
        <p:spPr>
          <a:xfrm>
            <a:off x="1155192" y="1233762"/>
            <a:ext cx="6416040"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Auguste Rodin (Parigi, 12 novembre 1840 – Meudon, 17 novembre 1917) è stato uno scultore e pittore francese.</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Rodin ottenne, nel 1880, la commessa per la realizzazione della porta del museo di arti figurative di Parigi che era in fase di progetto. Il museo non venne mai costruito, ma Rodin lavorò per tutta la vita alla La Porta dell'inferno, un gruppo monumentale in alto rilievo ispirato all'Inferno di Dante. In questa opera, come in altre, Rodin dimostra di mancare di una visione ampia delle sue opere, compensata da una dedizione totale al lavoro e alla ricerca della perfezione.</a:t>
            </a:r>
            <a:endParaRPr/>
          </a:p>
        </p:txBody>
      </p:sp>
      <p:pic>
        <p:nvPicPr>
          <p:cNvPr id="301" name="Google Shape;301;p24">
            <a:hlinkClick action="ppaction://hlinksldjump" r:id="rId3"/>
          </p:cNvPr>
          <p:cNvPicPr preferRelativeResize="0"/>
          <p:nvPr/>
        </p:nvPicPr>
        <p:blipFill rotWithShape="1">
          <a:blip r:embed="rId4">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5"/>
          <p:cNvSpPr txBox="1"/>
          <p:nvPr/>
        </p:nvSpPr>
        <p:spPr>
          <a:xfrm>
            <a:off x="1155192" y="772097"/>
            <a:ext cx="36454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DANTE GABRIEL ROSSETTI</a:t>
            </a:r>
            <a:endParaRPr/>
          </a:p>
        </p:txBody>
      </p:sp>
      <p:sp>
        <p:nvSpPr>
          <p:cNvPr id="307" name="Google Shape;307;p25"/>
          <p:cNvSpPr/>
          <p:nvPr/>
        </p:nvSpPr>
        <p:spPr>
          <a:xfrm>
            <a:off x="1155192" y="1233762"/>
            <a:ext cx="5163312" cy="234154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Dante Gabriel Rossetti è stato un pittore e poeta britannico, tra i fondatori del movimento artistico dei Preraffaelliti. </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Artista complesso e dai molteplici interessi, propugnava un'arte che recuperasse l'autenticità e la spiritualità del passato. La sua stessa vita incarnò in molti aspetti i principi romantici. Si interessò sin dalla giovinezza a Dante ed ai poeti del dolce stil novo</a:t>
            </a:r>
            <a:endParaRPr sz="1800">
              <a:solidFill>
                <a:schemeClr val="dk1"/>
              </a:solidFill>
              <a:latin typeface="Calibri"/>
              <a:ea typeface="Calibri"/>
              <a:cs typeface="Calibri"/>
              <a:sym typeface="Calibri"/>
            </a:endParaRPr>
          </a:p>
        </p:txBody>
      </p:sp>
      <p:pic>
        <p:nvPicPr>
          <p:cNvPr id="308" name="Google Shape;308;p25">
            <a:hlinkClick action="ppaction://hlinksldjump" r:id="rId3"/>
          </p:cNvPr>
          <p:cNvPicPr preferRelativeResize="0"/>
          <p:nvPr/>
        </p:nvPicPr>
        <p:blipFill rotWithShape="1">
          <a:blip r:embed="rId4">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6"/>
          <p:cNvSpPr txBox="1"/>
          <p:nvPr/>
        </p:nvSpPr>
        <p:spPr>
          <a:xfrm>
            <a:off x="1155192" y="772097"/>
            <a:ext cx="36454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JEAN-BAPTISTE CARPEAUX</a:t>
            </a:r>
            <a:endParaRPr b="1" sz="2400">
              <a:solidFill>
                <a:srgbClr val="FF0000"/>
              </a:solidFill>
              <a:latin typeface="Calibri"/>
              <a:ea typeface="Calibri"/>
              <a:cs typeface="Calibri"/>
              <a:sym typeface="Calibri"/>
            </a:endParaRPr>
          </a:p>
        </p:txBody>
      </p:sp>
      <p:sp>
        <p:nvSpPr>
          <p:cNvPr id="314" name="Google Shape;314;p26"/>
          <p:cNvSpPr/>
          <p:nvPr/>
        </p:nvSpPr>
        <p:spPr>
          <a:xfrm>
            <a:off x="1155192" y="1233762"/>
            <a:ext cx="6086856"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Jean-Baptiste Carpeaux è stato uno scultore e pittore francese.</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Successivamente Carpeaux si iscrisse nella Scuola di Belle Arti, dove vinse il Prix de Rome dieci anni dopo, e quindi poté trasferirsi a Roma in cerca di ispirazione.</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Durante la sua permanenza romana Carpeaux realizzò sia opere di gusto romantico, come nel caso di Ugolino e i suoi figli.</a:t>
            </a:r>
            <a:endParaRPr sz="1800">
              <a:solidFill>
                <a:schemeClr val="dk1"/>
              </a:solidFill>
              <a:latin typeface="Calibri"/>
              <a:ea typeface="Calibri"/>
              <a:cs typeface="Calibri"/>
              <a:sym typeface="Calibri"/>
            </a:endParaRPr>
          </a:p>
        </p:txBody>
      </p:sp>
      <p:pic>
        <p:nvPicPr>
          <p:cNvPr id="315" name="Google Shape;315;p26">
            <a:hlinkClick action="ppaction://hlinksldjump" r:id="rId3"/>
          </p:cNvPr>
          <p:cNvPicPr preferRelativeResize="0"/>
          <p:nvPr/>
        </p:nvPicPr>
        <p:blipFill rotWithShape="1">
          <a:blip r:embed="rId4">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7"/>
          <p:cNvSpPr txBox="1"/>
          <p:nvPr/>
        </p:nvSpPr>
        <p:spPr>
          <a:xfrm>
            <a:off x="1155192" y="772097"/>
            <a:ext cx="36454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WILLIAM BLAKE </a:t>
            </a:r>
            <a:endParaRPr b="1" sz="2400">
              <a:solidFill>
                <a:srgbClr val="FF0000"/>
              </a:solidFill>
              <a:latin typeface="Calibri"/>
              <a:ea typeface="Calibri"/>
              <a:cs typeface="Calibri"/>
              <a:sym typeface="Calibri"/>
            </a:endParaRPr>
          </a:p>
        </p:txBody>
      </p:sp>
      <p:sp>
        <p:nvSpPr>
          <p:cNvPr id="321" name="Google Shape;321;p27"/>
          <p:cNvSpPr/>
          <p:nvPr/>
        </p:nvSpPr>
        <p:spPr>
          <a:xfrm>
            <a:off x="1155192" y="1233762"/>
            <a:ext cx="6096000"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William Blake è stato un poeta, pittore e incisore britannico.</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L'incarico di illustrare l'Inferno di Dante fu affidato a Blake nel 1824, con il proposito finale di trarne una serie di incisioni.</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La morte di Blake, sopraggiunta nel 1827, pose fine all'ambizioso progetto, di cui ci rimangono 102 acquarelli (72 dall´Inferno, 20 dal Purgatorio, 10 dal Paradiso), in diversi stati di elaborazione. </a:t>
            </a:r>
            <a:endParaRPr/>
          </a:p>
        </p:txBody>
      </p:sp>
      <p:pic>
        <p:nvPicPr>
          <p:cNvPr id="322" name="Google Shape;322;p27">
            <a:hlinkClick action="ppaction://hlinksldjump" r:id="rId3"/>
          </p:cNvPr>
          <p:cNvPicPr preferRelativeResize="0"/>
          <p:nvPr/>
        </p:nvPicPr>
        <p:blipFill rotWithShape="1">
          <a:blip r:embed="rId4">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8"/>
          <p:cNvSpPr/>
          <p:nvPr/>
        </p:nvSpPr>
        <p:spPr>
          <a:xfrm>
            <a:off x="1155192" y="1233762"/>
            <a:ext cx="60960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Calibri"/>
                <a:ea typeface="Calibri"/>
                <a:cs typeface="Calibri"/>
                <a:sym typeface="Calibri"/>
              </a:rPr>
              <a:t>Sandro Botticelli (Firenze, 1 marzo 1445 – Firenze, 17 maggio 1510), è stato un pittore italiano inquadrabile nella corrente artistica del Rinascimento.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it-IT" sz="1800">
                <a:solidFill>
                  <a:schemeClr val="dk1"/>
                </a:solidFill>
                <a:latin typeface="Calibri"/>
                <a:ea typeface="Calibri"/>
                <a:cs typeface="Calibri"/>
                <a:sym typeface="Calibri"/>
              </a:rPr>
              <a:t>In un'età dell'oro per il mondo dell'arte, il pittore ebbe una formazione di scuola fiorentina con il patronato della famiglia Medici, riuscendo a sviluppare uno stile elegante che proponeva un nuovo modello di bellezza ideale e che incarnava i gusti e la raffinatezza della società dell'epoca.</a:t>
            </a:r>
            <a:endParaRPr/>
          </a:p>
        </p:txBody>
      </p:sp>
      <p:sp>
        <p:nvSpPr>
          <p:cNvPr id="328" name="Google Shape;328;p28"/>
          <p:cNvSpPr txBox="1"/>
          <p:nvPr/>
        </p:nvSpPr>
        <p:spPr>
          <a:xfrm>
            <a:off x="1155192" y="772097"/>
            <a:ext cx="36454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SANDRO BOTTICELLI</a:t>
            </a:r>
            <a:endParaRPr b="1" sz="2400">
              <a:solidFill>
                <a:srgbClr val="FF0000"/>
              </a:solidFill>
              <a:latin typeface="Calibri"/>
              <a:ea typeface="Calibri"/>
              <a:cs typeface="Calibri"/>
              <a:sym typeface="Calibri"/>
            </a:endParaRPr>
          </a:p>
        </p:txBody>
      </p:sp>
      <p:pic>
        <p:nvPicPr>
          <p:cNvPr id="329" name="Google Shape;329;p28">
            <a:hlinkClick action="ppaction://hlinksldjump" r:id="rId3"/>
          </p:cNvPr>
          <p:cNvPicPr preferRelativeResize="0"/>
          <p:nvPr/>
        </p:nvPicPr>
        <p:blipFill rotWithShape="1">
          <a:blip r:embed="rId4">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3"/>
          <p:cNvSpPr/>
          <p:nvPr/>
        </p:nvSpPr>
        <p:spPr>
          <a:xfrm>
            <a:off x="1100328" y="1215474"/>
            <a:ext cx="5044440"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Dopo più di 700 anni il viaggio di Dante è ancora incredibilmente moderno. Il suo cammino all’inferno è deciso da dio. Per salvare sé stesso Dante attraverserà il regno dell’oltretomba e sarà testimone di peccati terribili e dei danni che possono provocare. Solo così potrà purificarsi e tornare al mondo dei vivi.</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Prima di Dante gli artisti rappresentavano l’inferno come un luogo astratto, con lui invece l’inferno diventa molto dettagliato, abitato da personaggi riconoscibili e demoni. </a:t>
            </a:r>
            <a:endParaRPr sz="1800">
              <a:solidFill>
                <a:schemeClr val="dk1"/>
              </a:solidFill>
              <a:latin typeface="Calibri"/>
              <a:ea typeface="Calibri"/>
              <a:cs typeface="Calibri"/>
              <a:sym typeface="Calibri"/>
            </a:endParaRPr>
          </a:p>
        </p:txBody>
      </p:sp>
      <p:sp>
        <p:nvSpPr>
          <p:cNvPr id="116" name="Google Shape;116;p3"/>
          <p:cNvSpPr txBox="1"/>
          <p:nvPr/>
        </p:nvSpPr>
        <p:spPr>
          <a:xfrm>
            <a:off x="1100328" y="753809"/>
            <a:ext cx="42123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L’INFERNO PRIMA DI DANTE</a:t>
            </a:r>
            <a:endParaRPr b="1" sz="2400">
              <a:solidFill>
                <a:srgbClr val="FF0000"/>
              </a:solidFill>
              <a:latin typeface="Calibri"/>
              <a:ea typeface="Calibri"/>
              <a:cs typeface="Calibri"/>
              <a:sym typeface="Calibri"/>
            </a:endParaRPr>
          </a:p>
        </p:txBody>
      </p:sp>
      <p:pic>
        <p:nvPicPr>
          <p:cNvPr id="117" name="Google Shape;117;p3">
            <a:hlinkClick action="ppaction://hlinksldjump" r:id="rId3"/>
          </p:cNvPr>
          <p:cNvPicPr preferRelativeResize="0"/>
          <p:nvPr/>
        </p:nvPicPr>
        <p:blipFill rotWithShape="1">
          <a:blip r:embed="rId4">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p:nvPr/>
        </p:nvSpPr>
        <p:spPr>
          <a:xfrm>
            <a:off x="1155192" y="1232527"/>
            <a:ext cx="4212336" cy="294504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Dante si ritrova in una selva oscura, simbolo di tutti i peccati del mondo. Mentre cerca una via di fuga si imbatte nelle tre fiere. Queste sono una leonessa, una lonza e una lupa che rappresentano rispettivamente lussuria, orgoglio e cupidigia, i tre grandi peccati dell’uomo. Nessuno ha rappresentato questo momento con la stessa forza di Joseph Anton Koch nei suoi affreschi.</a:t>
            </a:r>
            <a:endParaRPr sz="1800">
              <a:solidFill>
                <a:schemeClr val="dk1"/>
              </a:solidFill>
              <a:latin typeface="Calibri"/>
              <a:ea typeface="Calibri"/>
              <a:cs typeface="Calibri"/>
              <a:sym typeface="Calibri"/>
            </a:endParaRPr>
          </a:p>
        </p:txBody>
      </p:sp>
      <p:pic>
        <p:nvPicPr>
          <p:cNvPr id="123" name="Google Shape;123;p4"/>
          <p:cNvPicPr preferRelativeResize="0"/>
          <p:nvPr/>
        </p:nvPicPr>
        <p:blipFill rotWithShape="1">
          <a:blip r:embed="rId3">
            <a:alphaModFix/>
          </a:blip>
          <a:srcRect b="0" l="0" r="0" t="0"/>
          <a:stretch/>
        </p:blipFill>
        <p:spPr>
          <a:xfrm>
            <a:off x="6819764" y="1232527"/>
            <a:ext cx="4540189" cy="3712591"/>
          </a:xfrm>
          <a:prstGeom prst="rect">
            <a:avLst/>
          </a:prstGeom>
          <a:noFill/>
          <a:ln>
            <a:noFill/>
          </a:ln>
        </p:spPr>
      </p:pic>
      <p:sp>
        <p:nvSpPr>
          <p:cNvPr id="124" name="Google Shape;124;p4"/>
          <p:cNvSpPr/>
          <p:nvPr/>
        </p:nvSpPr>
        <p:spPr>
          <a:xfrm>
            <a:off x="8306759" y="4945118"/>
            <a:ext cx="156619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Le tre fiere</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Joseph Anton Koch</a:t>
            </a:r>
            <a:endParaRPr/>
          </a:p>
        </p:txBody>
      </p:sp>
      <p:sp>
        <p:nvSpPr>
          <p:cNvPr id="125" name="Google Shape;125;p4"/>
          <p:cNvSpPr txBox="1"/>
          <p:nvPr/>
        </p:nvSpPr>
        <p:spPr>
          <a:xfrm>
            <a:off x="1155192" y="770862"/>
            <a:ext cx="35996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CANTO I, SELVA OSCURA</a:t>
            </a:r>
            <a:endParaRPr b="1" sz="2400">
              <a:solidFill>
                <a:srgbClr val="FF0000"/>
              </a:solidFill>
              <a:latin typeface="Calibri"/>
              <a:ea typeface="Calibri"/>
              <a:cs typeface="Calibri"/>
              <a:sym typeface="Calibri"/>
            </a:endParaRPr>
          </a:p>
        </p:txBody>
      </p:sp>
      <p:pic>
        <p:nvPicPr>
          <p:cNvPr id="126" name="Google Shape;126;p4">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5"/>
          <p:cNvSpPr/>
          <p:nvPr/>
        </p:nvSpPr>
        <p:spPr>
          <a:xfrm>
            <a:off x="1228344" y="1539257"/>
            <a:ext cx="3755136" cy="1574149"/>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it-IT" sz="1800">
                <a:solidFill>
                  <a:schemeClr val="dk1"/>
                </a:solidFill>
                <a:latin typeface="Calibri"/>
                <a:ea typeface="Calibri"/>
                <a:cs typeface="Calibri"/>
                <a:sym typeface="Calibri"/>
              </a:rPr>
              <a:t>La tentazione del peccato trascina Dante in un’oscura vertigine. Dalle tenebre emerge la luce della saggezza, Virgilio, celebre autore dell’Eneide, che scaccia le belve. </a:t>
            </a:r>
            <a:endParaRPr/>
          </a:p>
        </p:txBody>
      </p:sp>
      <p:pic>
        <p:nvPicPr>
          <p:cNvPr id="132" name="Google Shape;132;p5"/>
          <p:cNvPicPr preferRelativeResize="0"/>
          <p:nvPr/>
        </p:nvPicPr>
        <p:blipFill rotWithShape="1">
          <a:blip r:embed="rId3">
            <a:alphaModFix/>
          </a:blip>
          <a:srcRect b="0" l="0" r="0" t="0"/>
          <a:stretch/>
        </p:blipFill>
        <p:spPr>
          <a:xfrm>
            <a:off x="6485981" y="844945"/>
            <a:ext cx="4852692" cy="3443591"/>
          </a:xfrm>
          <a:prstGeom prst="rect">
            <a:avLst/>
          </a:prstGeom>
          <a:noFill/>
          <a:ln>
            <a:noFill/>
          </a:ln>
        </p:spPr>
      </p:pic>
      <p:sp>
        <p:nvSpPr>
          <p:cNvPr id="133" name="Google Shape;133;p5"/>
          <p:cNvSpPr/>
          <p:nvPr/>
        </p:nvSpPr>
        <p:spPr>
          <a:xfrm>
            <a:off x="7865469" y="4359902"/>
            <a:ext cx="209371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chemeClr val="dk1"/>
                </a:solidFill>
                <a:latin typeface="Calibri"/>
                <a:ea typeface="Calibri"/>
                <a:cs typeface="Calibri"/>
                <a:sym typeface="Calibri"/>
              </a:rPr>
              <a:t>Dante fugge dalle tre fiere</a:t>
            </a:r>
            <a:endParaRPr sz="1400">
              <a:solidFill>
                <a:schemeClr val="dk1"/>
              </a:solidFill>
              <a:latin typeface="Calibri"/>
              <a:ea typeface="Calibri"/>
              <a:cs typeface="Calibri"/>
              <a:sym typeface="Calibri"/>
            </a:endParaRPr>
          </a:p>
        </p:txBody>
      </p:sp>
      <p:pic>
        <p:nvPicPr>
          <p:cNvPr id="134" name="Google Shape;134;p5">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6"/>
          <p:cNvSpPr/>
          <p:nvPr/>
        </p:nvSpPr>
        <p:spPr>
          <a:xfrm>
            <a:off x="1155192" y="1244680"/>
            <a:ext cx="4230624"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Virgilio è una guida, un maestro ma soprattutto l’uomo più colto che Dante potesse immaginare. Il poeta nel poema è confuso ma Virgilio rappresenta per lui quella parte indispensabile per resistere al peccato. Con il suo aiuto esce dalla selva oscura e arriva finalmente alle porte dell’inferno.</a:t>
            </a:r>
            <a:endParaRPr sz="1800">
              <a:solidFill>
                <a:schemeClr val="dk1"/>
              </a:solidFill>
              <a:latin typeface="Calibri"/>
              <a:ea typeface="Calibri"/>
              <a:cs typeface="Calibri"/>
              <a:sym typeface="Calibri"/>
            </a:endParaRPr>
          </a:p>
        </p:txBody>
      </p:sp>
      <p:pic>
        <p:nvPicPr>
          <p:cNvPr id="140" name="Google Shape;140;p6"/>
          <p:cNvPicPr preferRelativeResize="0"/>
          <p:nvPr/>
        </p:nvPicPr>
        <p:blipFill rotWithShape="1">
          <a:blip r:embed="rId3">
            <a:alphaModFix/>
          </a:blip>
          <a:srcRect b="0" l="0" r="0" t="0"/>
          <a:stretch/>
        </p:blipFill>
        <p:spPr>
          <a:xfrm>
            <a:off x="6540872" y="783015"/>
            <a:ext cx="4733680" cy="3270038"/>
          </a:xfrm>
          <a:prstGeom prst="rect">
            <a:avLst/>
          </a:prstGeom>
          <a:noFill/>
          <a:ln>
            <a:noFill/>
          </a:ln>
        </p:spPr>
      </p:pic>
      <p:sp>
        <p:nvSpPr>
          <p:cNvPr id="141" name="Google Shape;141;p6"/>
          <p:cNvSpPr/>
          <p:nvPr/>
        </p:nvSpPr>
        <p:spPr>
          <a:xfrm>
            <a:off x="7763256" y="4247495"/>
            <a:ext cx="262432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Dante e Virgilio all’inferno</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Gustav Doré</a:t>
            </a:r>
            <a:endParaRPr sz="1400">
              <a:solidFill>
                <a:schemeClr val="dk1"/>
              </a:solidFill>
              <a:latin typeface="Calibri"/>
              <a:ea typeface="Calibri"/>
              <a:cs typeface="Calibri"/>
              <a:sym typeface="Calibri"/>
            </a:endParaRPr>
          </a:p>
        </p:txBody>
      </p:sp>
      <p:sp>
        <p:nvSpPr>
          <p:cNvPr id="142" name="Google Shape;142;p6"/>
          <p:cNvSpPr txBox="1"/>
          <p:nvPr/>
        </p:nvSpPr>
        <p:spPr>
          <a:xfrm>
            <a:off x="1155192" y="783015"/>
            <a:ext cx="30906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VIRGILIO</a:t>
            </a:r>
            <a:endParaRPr b="1" sz="2400">
              <a:solidFill>
                <a:srgbClr val="FF0000"/>
              </a:solidFill>
              <a:latin typeface="Calibri"/>
              <a:ea typeface="Calibri"/>
              <a:cs typeface="Calibri"/>
              <a:sym typeface="Calibri"/>
            </a:endParaRPr>
          </a:p>
        </p:txBody>
      </p:sp>
      <p:pic>
        <p:nvPicPr>
          <p:cNvPr id="143" name="Google Shape;143;p6">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p:nvPr/>
        </p:nvSpPr>
        <p:spPr>
          <a:xfrm>
            <a:off x="1155192" y="1233762"/>
            <a:ext cx="5419344"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Attraversando la porta proibita Dante si ritrova immerso in un luogo freddo e buio. La porta è un simbolo, quando entri sai che stai superando un confine. Su di essa si legge un’iscrizione: “Lasciate ogne speranza, voi ch’intrate”.</a:t>
            </a:r>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L’immagine di quest’entrata è stata raffigurata da Auguste Rodin. In questa opera composta da 180 figure possiamo riconoscere il dolente conte Ugolino e gli eterni amanti Paolo e Francesca.</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Rodin trasforma l’immobilità della materia in esplosiva narrazione drammatica. La porta dell’inferno è il testamento dello scultore, che vi si dedico senza sosta negli ultimi 30 anni della sua vita. Un capolavoro supremo destinato a rimanere incompiuto.</a:t>
            </a:r>
            <a:endParaRPr sz="1800">
              <a:solidFill>
                <a:schemeClr val="dk1"/>
              </a:solidFill>
              <a:latin typeface="Calibri"/>
              <a:ea typeface="Calibri"/>
              <a:cs typeface="Calibri"/>
              <a:sym typeface="Calibri"/>
            </a:endParaRPr>
          </a:p>
        </p:txBody>
      </p:sp>
      <p:pic>
        <p:nvPicPr>
          <p:cNvPr id="149" name="Google Shape;149;p7"/>
          <p:cNvPicPr preferRelativeResize="0"/>
          <p:nvPr/>
        </p:nvPicPr>
        <p:blipFill rotWithShape="1">
          <a:blip r:embed="rId3">
            <a:alphaModFix/>
          </a:blip>
          <a:srcRect b="0" l="0" r="0" t="0"/>
          <a:stretch/>
        </p:blipFill>
        <p:spPr>
          <a:xfrm>
            <a:off x="7516308" y="528215"/>
            <a:ext cx="2893678" cy="4665578"/>
          </a:xfrm>
          <a:prstGeom prst="rect">
            <a:avLst/>
          </a:prstGeom>
          <a:noFill/>
          <a:ln>
            <a:noFill/>
          </a:ln>
        </p:spPr>
      </p:pic>
      <p:sp>
        <p:nvSpPr>
          <p:cNvPr id="150" name="Google Shape;150;p7"/>
          <p:cNvSpPr/>
          <p:nvPr/>
        </p:nvSpPr>
        <p:spPr>
          <a:xfrm>
            <a:off x="7516308" y="5334292"/>
            <a:ext cx="272491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La porta dell’inferno</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Auguste Rodin, 1800-1917 </a:t>
            </a:r>
            <a:endParaRPr sz="1400">
              <a:solidFill>
                <a:schemeClr val="dk1"/>
              </a:solidFill>
              <a:latin typeface="Calibri"/>
              <a:ea typeface="Calibri"/>
              <a:cs typeface="Calibri"/>
              <a:sym typeface="Calibri"/>
            </a:endParaRPr>
          </a:p>
        </p:txBody>
      </p:sp>
      <p:sp>
        <p:nvSpPr>
          <p:cNvPr id="151" name="Google Shape;151;p7"/>
          <p:cNvSpPr txBox="1"/>
          <p:nvPr/>
        </p:nvSpPr>
        <p:spPr>
          <a:xfrm>
            <a:off x="1155192" y="772097"/>
            <a:ext cx="3553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CANTO III</a:t>
            </a:r>
            <a:endParaRPr b="1" sz="2400">
              <a:solidFill>
                <a:srgbClr val="FF0000"/>
              </a:solidFill>
              <a:latin typeface="Calibri"/>
              <a:ea typeface="Calibri"/>
              <a:cs typeface="Calibri"/>
              <a:sym typeface="Calibri"/>
            </a:endParaRPr>
          </a:p>
        </p:txBody>
      </p:sp>
      <p:pic>
        <p:nvPicPr>
          <p:cNvPr id="152" name="Google Shape;152;p7">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p:nvPr/>
        </p:nvSpPr>
        <p:spPr>
          <a:xfrm>
            <a:off x="1155192" y="1233762"/>
            <a:ext cx="5419344"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All’inizio del XIV secolo Dante è il primo a immaginare l’aldilà come un mondo dalla struttura precisa. L’inferno è una voragine divisa in vari livelli chiamati gironi nei quali i dannati vengono puniti con castighi sempre più terribili. Il poeta assegna loro pene eterne che sono direttamente correlate ai peccati compiuti in vita (LEGGE DEL CONTRAPPASSO).</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Dante affronta questo viaggio come se fosse un pellegrino. Essendo un uomo e lui stesso è un peccatore si riconosce nei vari peccati. Ha paura perché è ancora in vita, sa che può peccare ancora di più e quindi potrebbe entrare in uno di questi settori in cui i dannati soffrono per l’eternità. </a:t>
            </a:r>
            <a:endParaRPr sz="1800">
              <a:solidFill>
                <a:schemeClr val="dk1"/>
              </a:solidFill>
              <a:latin typeface="Calibri"/>
              <a:ea typeface="Calibri"/>
              <a:cs typeface="Calibri"/>
              <a:sym typeface="Calibri"/>
            </a:endParaRPr>
          </a:p>
        </p:txBody>
      </p:sp>
      <p:pic>
        <p:nvPicPr>
          <p:cNvPr id="158" name="Google Shape;158;p8">
            <a:hlinkClick action="ppaction://hlinksldjump" r:id="rId3"/>
          </p:cNvPr>
          <p:cNvPicPr preferRelativeResize="0"/>
          <p:nvPr/>
        </p:nvPicPr>
        <p:blipFill rotWithShape="1">
          <a:blip r:embed="rId4">
            <a:alphaModFix/>
          </a:blip>
          <a:srcRect b="0" l="0" r="0" t="0"/>
          <a:stretch/>
        </p:blipFill>
        <p:spPr>
          <a:xfrm flipH="1">
            <a:off x="11477973" y="5769864"/>
            <a:ext cx="564675" cy="441388"/>
          </a:xfrm>
          <a:prstGeom prst="rect">
            <a:avLst/>
          </a:prstGeom>
          <a:noFill/>
          <a:ln>
            <a:noFill/>
          </a:ln>
        </p:spPr>
      </p:pic>
      <p:pic>
        <p:nvPicPr>
          <p:cNvPr id="159" name="Google Shape;159;p8"/>
          <p:cNvPicPr preferRelativeResize="0"/>
          <p:nvPr/>
        </p:nvPicPr>
        <p:blipFill rotWithShape="1">
          <a:blip r:embed="rId5">
            <a:alphaModFix/>
          </a:blip>
          <a:srcRect b="0" l="0" r="0" t="0"/>
          <a:stretch/>
        </p:blipFill>
        <p:spPr>
          <a:xfrm>
            <a:off x="7726870" y="1233762"/>
            <a:ext cx="3122898" cy="39703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9"/>
          <p:cNvSpPr/>
          <p:nvPr/>
        </p:nvSpPr>
        <p:spPr>
          <a:xfrm>
            <a:off x="1155192" y="1233762"/>
            <a:ext cx="5419344" cy="22958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it-IT" sz="1800">
                <a:solidFill>
                  <a:schemeClr val="dk1"/>
                </a:solidFill>
                <a:latin typeface="Calibri"/>
                <a:ea typeface="Calibri"/>
                <a:cs typeface="Calibri"/>
                <a:sym typeface="Calibri"/>
              </a:rPr>
              <a:t>L’Inferno sconvolge anche il grande Sandro Botticelli che abbandona i raffinati soggetti pagani per cui è famoso e crea la prima opera iconica legata al poema.</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it-IT" sz="1800">
                <a:solidFill>
                  <a:schemeClr val="dk1"/>
                </a:solidFill>
                <a:latin typeface="Calibri"/>
                <a:ea typeface="Calibri"/>
                <a:cs typeface="Calibri"/>
                <a:sym typeface="Calibri"/>
              </a:rPr>
              <a:t>Botticelli ha capito profondamente Dante e non è un caso che sia stato il primo a realizzare una vera e propria mappa dell’inferno. Il pittore ha dato peso e autenticità alle parole del poeta, le ha rese vive.</a:t>
            </a:r>
            <a:endParaRPr sz="1800">
              <a:solidFill>
                <a:schemeClr val="dk1"/>
              </a:solidFill>
              <a:latin typeface="Calibri"/>
              <a:ea typeface="Calibri"/>
              <a:cs typeface="Calibri"/>
              <a:sym typeface="Calibri"/>
            </a:endParaRPr>
          </a:p>
        </p:txBody>
      </p:sp>
      <p:sp>
        <p:nvSpPr>
          <p:cNvPr id="165" name="Google Shape;165;p9"/>
          <p:cNvSpPr/>
          <p:nvPr/>
        </p:nvSpPr>
        <p:spPr>
          <a:xfrm>
            <a:off x="8192655" y="4052818"/>
            <a:ext cx="209092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chemeClr val="dk1"/>
                </a:solidFill>
                <a:latin typeface="Calibri"/>
                <a:ea typeface="Calibri"/>
                <a:cs typeface="Calibri"/>
                <a:sym typeface="Calibri"/>
              </a:rPr>
              <a:t>Mappa dell’inferno</a:t>
            </a:r>
            <a:endParaRPr/>
          </a:p>
          <a:p>
            <a:pPr indent="0" lvl="0" marL="0" marR="0" rtl="0" algn="ctr">
              <a:spcBef>
                <a:spcPts val="0"/>
              </a:spcBef>
              <a:spcAft>
                <a:spcPts val="0"/>
              </a:spcAft>
              <a:buNone/>
            </a:pPr>
            <a:r>
              <a:rPr lang="it-IT" sz="1400">
                <a:solidFill>
                  <a:schemeClr val="dk1"/>
                </a:solidFill>
                <a:latin typeface="Calibri"/>
                <a:ea typeface="Calibri"/>
                <a:cs typeface="Calibri"/>
                <a:sym typeface="Calibri"/>
              </a:rPr>
              <a:t>Sandro Botticelli</a:t>
            </a:r>
            <a:endParaRPr sz="1400">
              <a:solidFill>
                <a:schemeClr val="dk1"/>
              </a:solidFill>
              <a:latin typeface="Calibri"/>
              <a:ea typeface="Calibri"/>
              <a:cs typeface="Calibri"/>
              <a:sym typeface="Calibri"/>
            </a:endParaRPr>
          </a:p>
        </p:txBody>
      </p:sp>
      <p:pic>
        <p:nvPicPr>
          <p:cNvPr id="166" name="Google Shape;166;p9"/>
          <p:cNvPicPr preferRelativeResize="0"/>
          <p:nvPr/>
        </p:nvPicPr>
        <p:blipFill rotWithShape="1">
          <a:blip r:embed="rId3">
            <a:alphaModFix/>
          </a:blip>
          <a:srcRect b="0" l="0" r="0" t="0"/>
          <a:stretch/>
        </p:blipFill>
        <p:spPr>
          <a:xfrm>
            <a:off x="7141337" y="1124034"/>
            <a:ext cx="4193565" cy="2819056"/>
          </a:xfrm>
          <a:prstGeom prst="rect">
            <a:avLst/>
          </a:prstGeom>
          <a:noFill/>
          <a:ln>
            <a:noFill/>
          </a:ln>
        </p:spPr>
      </p:pic>
      <p:sp>
        <p:nvSpPr>
          <p:cNvPr id="167" name="Google Shape;167;p9"/>
          <p:cNvSpPr txBox="1"/>
          <p:nvPr/>
        </p:nvSpPr>
        <p:spPr>
          <a:xfrm>
            <a:off x="1155192" y="772097"/>
            <a:ext cx="36179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Calibri"/>
                <a:ea typeface="Calibri"/>
                <a:cs typeface="Calibri"/>
                <a:sym typeface="Calibri"/>
              </a:rPr>
              <a:t>STRUTTURA DELL’INFERNO</a:t>
            </a:r>
            <a:endParaRPr b="1" sz="2400">
              <a:solidFill>
                <a:srgbClr val="FF0000"/>
              </a:solidFill>
              <a:latin typeface="Calibri"/>
              <a:ea typeface="Calibri"/>
              <a:cs typeface="Calibri"/>
              <a:sym typeface="Calibri"/>
            </a:endParaRPr>
          </a:p>
        </p:txBody>
      </p:sp>
      <p:pic>
        <p:nvPicPr>
          <p:cNvPr id="168" name="Google Shape;168;p9">
            <a:hlinkClick action="ppaction://hlinksldjump" r:id="rId4"/>
          </p:cNvPr>
          <p:cNvPicPr preferRelativeResize="0"/>
          <p:nvPr/>
        </p:nvPicPr>
        <p:blipFill rotWithShape="1">
          <a:blip r:embed="rId5">
            <a:alphaModFix/>
          </a:blip>
          <a:srcRect b="0" l="0" r="0" t="0"/>
          <a:stretch/>
        </p:blipFill>
        <p:spPr>
          <a:xfrm flipH="1">
            <a:off x="11477973" y="5769864"/>
            <a:ext cx="564675" cy="4413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ttivo">
  <a:themeElements>
    <a:clrScheme name="Retrospettivo">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2023-03-12T15:27:21Z</dcterms:created>
  <dc:creator>USER</dc:creator>
</cp:coreProperties>
</file>